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80" r:id="rId4"/>
    <p:sldId id="281" r:id="rId5"/>
    <p:sldId id="282" r:id="rId6"/>
    <p:sldId id="284" r:id="rId7"/>
    <p:sldId id="28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 McGill" initials="PM" lastIdx="1" clrIdx="0">
    <p:extLst>
      <p:ext uri="{19B8F6BF-5375-455C-9EA6-DF929625EA0E}">
        <p15:presenceInfo xmlns:p15="http://schemas.microsoft.com/office/powerpoint/2012/main" userId="Philip McGi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íl mheánach 2 – Aicean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eamhnán teidi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ga-IE"/>
              <a:t>Cliceáil chun stíl fotheidil an mháistir a chur in eagar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98484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ideal agus téacs ingear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832399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ideal ingearach agus téa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486456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ideal agus inneach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409226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eanntásc rannái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32675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há inneach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250386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á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23634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n teideal amhá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97680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á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22830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eachar le fotheid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17630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iúr le foscríbhi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ga-IE"/>
              <a:t>Cliceáil ar an deilbhín chun pictiúr a chur leis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3359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625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eideansi.ie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2114420F-AFF0-4E61-B260-8F674D5DA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4199" y="1778929"/>
            <a:ext cx="9827580" cy="2098226"/>
          </a:xfrm>
        </p:spPr>
        <p:txBody>
          <a:bodyPr/>
          <a:lstStyle/>
          <a:p>
            <a:pPr algn="r"/>
            <a:r>
              <a:rPr lang="ga-IE" sz="4400" cap="none" dirty="0">
                <a:latin typeface="Cambria" panose="02040503050406030204" pitchFamily="18" charset="0"/>
                <a:ea typeface="Cambria" panose="02040503050406030204" pitchFamily="18" charset="0"/>
              </a:rPr>
              <a:t>Plean don Ghaeilge</a:t>
            </a:r>
          </a:p>
        </p:txBody>
      </p:sp>
      <p:sp>
        <p:nvSpPr>
          <p:cNvPr id="3" name="Fotheideal 2">
            <a:extLst>
              <a:ext uri="{FF2B5EF4-FFF2-40B4-BE49-F238E27FC236}">
                <a16:creationId xmlns:a16="http://schemas.microsoft.com/office/drawing/2014/main" id="{B823B184-AA5E-4197-A498-6E875ADAC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8497" y="3956279"/>
            <a:ext cx="8566181" cy="1086237"/>
          </a:xfrm>
        </p:spPr>
        <p:txBody>
          <a:bodyPr>
            <a:normAutofit/>
          </a:bodyPr>
          <a:lstStyle/>
          <a:p>
            <a:pPr algn="r"/>
            <a:r>
              <a:rPr lang="ga-IE" sz="3600" i="1" dirty="0">
                <a:latin typeface="Cambria" panose="02040503050406030204" pitchFamily="18" charset="0"/>
                <a:ea typeface="Cambria" panose="02040503050406030204" pitchFamily="18" charset="0"/>
              </a:rPr>
              <a:t>Polasaí agus pleanáil teanga</a:t>
            </a:r>
          </a:p>
        </p:txBody>
      </p:sp>
      <p:sp>
        <p:nvSpPr>
          <p:cNvPr id="4" name="Bosca téacs 3">
            <a:extLst>
              <a:ext uri="{FF2B5EF4-FFF2-40B4-BE49-F238E27FC236}">
                <a16:creationId xmlns:a16="http://schemas.microsoft.com/office/drawing/2014/main" id="{9F3A706E-3106-45A1-8296-A202FAD953A0}"/>
              </a:ext>
            </a:extLst>
          </p:cNvPr>
          <p:cNvSpPr txBox="1"/>
          <p:nvPr/>
        </p:nvSpPr>
        <p:spPr>
          <a:xfrm>
            <a:off x="1198485" y="5663954"/>
            <a:ext cx="3955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Philip Mac a’ Ghoill ~ mcgillph@tcd.ie </a:t>
            </a:r>
          </a:p>
        </p:txBody>
      </p:sp>
    </p:spTree>
    <p:extLst>
      <p:ext uri="{BB962C8B-B14F-4D97-AF65-F5344CB8AC3E}">
        <p14:creationId xmlns:p14="http://schemas.microsoft.com/office/powerpoint/2010/main" val="2553177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C27CAA7B-3583-4419-8FFD-208114886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a-IE" sz="4000" dirty="0">
                <a:latin typeface="Cambria" panose="02040503050406030204" pitchFamily="18" charset="0"/>
                <a:ea typeface="Cambria" panose="02040503050406030204" pitchFamily="18" charset="0"/>
              </a:rPr>
              <a:t>Meath na nGaeltachtaí</a:t>
            </a:r>
            <a:r>
              <a:rPr lang="ga-IE" sz="40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4000" dirty="0">
                <a:latin typeface="Cambria" panose="02040503050406030204" pitchFamily="18" charset="0"/>
                <a:ea typeface="Cambria" panose="02040503050406030204" pitchFamily="18" charset="0"/>
              </a:rPr>
              <a:t>sa 21ú haois</a:t>
            </a:r>
            <a:endParaRPr lang="ga-IE" sz="4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E18A2EE1-0021-4436-8F0B-BEDA002342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6544" y="2818660"/>
            <a:ext cx="5779361" cy="3581401"/>
          </a:xfrm>
        </p:spPr>
        <p:txBody>
          <a:bodyPr>
            <a:normAutofit/>
          </a:bodyPr>
          <a:lstStyle/>
          <a:p>
            <a:r>
              <a:rPr lang="ga-IE" sz="2800" dirty="0">
                <a:latin typeface="Cambria" panose="02040503050406030204" pitchFamily="18" charset="0"/>
                <a:ea typeface="Cambria" panose="02040503050406030204" pitchFamily="18" charset="0"/>
              </a:rPr>
              <a:t>Cainteoirí laethúla sna </a:t>
            </a:r>
            <a:r>
              <a:rPr lang="ga-IE" sz="2800" dirty="0" err="1">
                <a:latin typeface="Cambria" panose="02040503050406030204" pitchFamily="18" charset="0"/>
                <a:ea typeface="Cambria" panose="02040503050406030204" pitchFamily="18" charset="0"/>
              </a:rPr>
              <a:t>Gaeltachtaí</a:t>
            </a:r>
            <a:b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sz="28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>
              <a:buFont typeface="Cambria" panose="02040503050406030204" pitchFamily="18" charset="0"/>
              <a:buChar char="∼"/>
            </a:pPr>
            <a:r>
              <a:rPr lang="ga-IE" sz="2800" i="0" dirty="0">
                <a:latin typeface="Cambria" panose="02040503050406030204" pitchFamily="18" charset="0"/>
                <a:ea typeface="Cambria" panose="02040503050406030204" pitchFamily="18" charset="0"/>
              </a:rPr>
              <a:t>2011: 66,238</a:t>
            </a:r>
            <a:br>
              <a:rPr lang="ga-IE" sz="2800" i="0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sz="2800" i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>
              <a:buFont typeface="Cambria" panose="02040503050406030204" pitchFamily="18" charset="0"/>
              <a:buChar char="∼"/>
            </a:pPr>
            <a:r>
              <a:rPr lang="ga-IE" sz="2800" i="0" dirty="0">
                <a:latin typeface="Cambria" panose="02040503050406030204" pitchFamily="18" charset="0"/>
                <a:ea typeface="Cambria" panose="02040503050406030204" pitchFamily="18" charset="0"/>
              </a:rPr>
              <a:t>2016: 63,664</a:t>
            </a:r>
            <a:br>
              <a:rPr lang="ga-IE" sz="2600" i="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sz="2600" i="0" dirty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</a:p>
          <a:p>
            <a:pPr marL="1444752" lvl="3" indent="0">
              <a:buNone/>
            </a:pPr>
            <a:r>
              <a:rPr lang="ga-IE" sz="2600" i="0" dirty="0">
                <a:latin typeface="Cambria" panose="02040503050406030204" pitchFamily="18" charset="0"/>
                <a:ea typeface="Cambria" panose="02040503050406030204" pitchFamily="18" charset="0"/>
              </a:rPr>
              <a:t>(-4%)</a:t>
            </a:r>
          </a:p>
        </p:txBody>
      </p:sp>
      <p:pic>
        <p:nvPicPr>
          <p:cNvPr id="9" name="Pictiúr 8" descr="Pictiúr a bhfuil teachtaireacht téacs, léarscáil ann&#10;&#10;Gineadh an tuairisc go huathoibríoch">
            <a:extLst>
              <a:ext uri="{FF2B5EF4-FFF2-40B4-BE49-F238E27FC236}">
                <a16:creationId xmlns:a16="http://schemas.microsoft.com/office/drawing/2014/main" id="{B178AC63-7251-416E-9C9E-B7C0B40E5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244" y="1474885"/>
            <a:ext cx="4145556" cy="520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185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4A032-0682-4E29-AA46-017FC440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174" y="721311"/>
            <a:ext cx="10942458" cy="1485900"/>
          </a:xfrm>
        </p:spPr>
        <p:txBody>
          <a:bodyPr/>
          <a:lstStyle/>
          <a:p>
            <a:pPr algn="r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Straitéis 20-bliain don Ghaeilge (2010-2030)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FCC40-0BE0-4436-ABCA-7FC13028419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Aidhm: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méad na gcainteoirí a mhéadú go dtí 2 mhilliún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(1.7 milliún a bhí ann 2016)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méad na gcainteoirí laethúla a mhéadú go dtí 250,000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(~70,000 a bhí ann 2016)</a:t>
            </a:r>
          </a:p>
          <a:p>
            <a:pPr lvl="1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210950-A302-40D5-838E-A2CF8963123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Díriú ar: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seirbhísí stáit a chur ar fáil trí mheán na Gaeilge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forbairt a dhéanamh ar an nGaeilge mar ábhar scoile</a:t>
            </a:r>
          </a:p>
          <a:p>
            <a:pPr lvl="2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bunscolaíocht, meánscolaíocht agus oideachas 3ú leibhéil</a:t>
            </a:r>
          </a:p>
          <a:p>
            <a:pPr lvl="2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b="1" dirty="0">
                <a:latin typeface="Cambria" panose="02040503050406030204" pitchFamily="18" charset="0"/>
                <a:ea typeface="Cambria" panose="02040503050406030204" pitchFamily="18" charset="0"/>
              </a:rPr>
              <a:t>úsáid na Gaeilge sna </a:t>
            </a:r>
            <a:r>
              <a:rPr lang="ga-IE" b="1" dirty="0" err="1">
                <a:latin typeface="Cambria" panose="02040503050406030204" pitchFamily="18" charset="0"/>
                <a:ea typeface="Cambria" panose="02040503050406030204" pitchFamily="18" charset="0"/>
              </a:rPr>
              <a:t>Gaeltachtaí</a:t>
            </a:r>
            <a:r>
              <a:rPr lang="ga-IE" b="1" dirty="0">
                <a:latin typeface="Cambria" panose="02040503050406030204" pitchFamily="18" charset="0"/>
                <a:ea typeface="Cambria" panose="02040503050406030204" pitchFamily="18" charset="0"/>
              </a:rPr>
              <a:t> a chur chun cinn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CDFDC9-1CD8-4963-B624-22C0CD133754}"/>
              </a:ext>
            </a:extLst>
          </p:cNvPr>
          <p:cNvSpPr txBox="1"/>
          <p:nvPr/>
        </p:nvSpPr>
        <p:spPr>
          <a:xfrm>
            <a:off x="4155927" y="6550223"/>
            <a:ext cx="8136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1400" dirty="0">
                <a:latin typeface="Cambria" panose="02040503050406030204" pitchFamily="18" charset="0"/>
                <a:ea typeface="Cambria" panose="02040503050406030204" pitchFamily="18" charset="0"/>
              </a:rPr>
              <a:t>Foinse: https://www.education.ie/en/The-Education-System/20-Year-Strategy-for-the-Irish-Language/</a:t>
            </a:r>
          </a:p>
        </p:txBody>
      </p:sp>
    </p:spTree>
    <p:extLst>
      <p:ext uri="{BB962C8B-B14F-4D97-AF65-F5344CB8AC3E}">
        <p14:creationId xmlns:p14="http://schemas.microsoft.com/office/powerpoint/2010/main" val="2087783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4A032-0682-4E29-AA46-017FC4404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Forbairt sa Chóras Oideachais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FCC40-0BE0-4436-ABCA-7FC1302841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581332" cy="4366728"/>
          </a:xfrm>
        </p:spPr>
        <p:txBody>
          <a:bodyPr>
            <a:norm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Riachtanais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dhiana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ar mhúinteoirí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céim sa Ghaeilge ag teastáil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teastas B2 sa Ghaeilge</a:t>
            </a:r>
          </a:p>
          <a:p>
            <a:pPr lvl="1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Díriú ar dhaltaí óga go háirithe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tionscadal “Séideán Sí” 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le haghaidh daltaí 4-10 bliain d’aois</a:t>
            </a:r>
          </a:p>
          <a:p>
            <a:pPr lvl="2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https://www.seideansi.ie/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210950-A302-40D5-838E-A2CF8963123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measúnú leanúnach a chur chun cinn don Teastas Sóisearach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in áit scrúduithe móra</a:t>
            </a:r>
          </a:p>
          <a:p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Béim ar scileanna cainte san Ardteist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40% den grád ag dul don bhéaltriail 15-20nóim</a:t>
            </a:r>
          </a:p>
        </p:txBody>
      </p:sp>
    </p:spTree>
    <p:extLst>
      <p:ext uri="{BB962C8B-B14F-4D97-AF65-F5344CB8AC3E}">
        <p14:creationId xmlns:p14="http://schemas.microsoft.com/office/powerpoint/2010/main" val="710603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4A032-0682-4E29-AA46-017FC440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910" y="377956"/>
            <a:ext cx="9601200" cy="1485900"/>
          </a:xfrm>
        </p:spPr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Forbairt sna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Gaeltachtaí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FCC40-0BE0-4436-ABCA-7FC1302841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1944210"/>
            <a:ext cx="4581332" cy="4708517"/>
          </a:xfrm>
        </p:spPr>
        <p:txBody>
          <a:bodyPr>
            <a:norm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Na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Gaeltachtaí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roinnte ina gceantair 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coiste le daoine áitiúla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Gaeilgeoirí a thabhairt le chéile agus pobal níos láidre a dhéanamh sa cheantar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ócáidí chun an teanga a chur chun cinn</a:t>
            </a:r>
          </a:p>
          <a:p>
            <a:pPr lvl="2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ciorcail chomhrá</a:t>
            </a:r>
          </a:p>
          <a:p>
            <a:pPr lvl="2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ranganna teanga saor in aisce</a:t>
            </a:r>
          </a:p>
          <a:p>
            <a:pPr lvl="2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clubanna agus cumainn</a:t>
            </a:r>
          </a:p>
          <a:p>
            <a:pPr lvl="2"/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féilte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cultúrtha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76B63C-B6C3-4CE0-9DA3-1A6710E21A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72" t="16190" r="32041" b="6938"/>
          <a:stretch/>
        </p:blipFill>
        <p:spPr>
          <a:xfrm>
            <a:off x="6604001" y="28301"/>
            <a:ext cx="5376508" cy="65327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C4B7194-CF00-4FB9-A0AE-13575BC6C3DB}"/>
              </a:ext>
            </a:extLst>
          </p:cNvPr>
          <p:cNvSpPr/>
          <p:nvPr/>
        </p:nvSpPr>
        <p:spPr>
          <a:xfrm>
            <a:off x="6604001" y="51385"/>
            <a:ext cx="793102" cy="6531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1286DC-FF15-4C5F-9AD3-500E65657126}"/>
              </a:ext>
            </a:extLst>
          </p:cNvPr>
          <p:cNvSpPr txBox="1"/>
          <p:nvPr/>
        </p:nvSpPr>
        <p:spPr>
          <a:xfrm>
            <a:off x="2851301" y="6561047"/>
            <a:ext cx="9340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1400" dirty="0">
                <a:latin typeface="Cambria" panose="02040503050406030204" pitchFamily="18" charset="0"/>
                <a:ea typeface="Cambria" panose="02040503050406030204" pitchFamily="18" charset="0"/>
              </a:rPr>
              <a:t>foinse don íomhá: https://www.education.ie/ga/Preas-agus-Imeachtaí/Imeachtaí/Moltaí-Polasaí-Oideachas-Gaeltachta/</a:t>
            </a:r>
          </a:p>
        </p:txBody>
      </p:sp>
    </p:spTree>
    <p:extLst>
      <p:ext uri="{BB962C8B-B14F-4D97-AF65-F5344CB8AC3E}">
        <p14:creationId xmlns:p14="http://schemas.microsoft.com/office/powerpoint/2010/main" val="783833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4A032-0682-4E29-AA46-017FC440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290" y="653148"/>
            <a:ext cx="10053961" cy="1485900"/>
          </a:xfrm>
        </p:spPr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Tá ~6,000 teanga ar domhan</a:t>
            </a:r>
          </a:p>
        </p:txBody>
      </p:sp>
      <p:pic>
        <p:nvPicPr>
          <p:cNvPr id="10" name="Picture 9" descr="Chart, pie chart&#10;&#10;Description automatically generated">
            <a:extLst>
              <a:ext uri="{FF2B5EF4-FFF2-40B4-BE49-F238E27FC236}">
                <a16:creationId xmlns:a16="http://schemas.microsoft.com/office/drawing/2014/main" id="{8EA0278F-4B00-4A1B-BCE1-E8E8857B3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612" y="1590674"/>
            <a:ext cx="7548563" cy="3967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F309B6-A10D-470E-AD07-BFB5C4B5A9E0}"/>
              </a:ext>
            </a:extLst>
          </p:cNvPr>
          <p:cNvSpPr txBox="1"/>
          <p:nvPr/>
        </p:nvSpPr>
        <p:spPr>
          <a:xfrm>
            <a:off x="1396288" y="6463167"/>
            <a:ext cx="10772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1600" dirty="0">
                <a:latin typeface="Cambria" panose="02040503050406030204" pitchFamily="18" charset="0"/>
                <a:ea typeface="Cambria" panose="02040503050406030204" pitchFamily="18" charset="0"/>
              </a:rPr>
              <a:t>foinse: http://www.unesco.org/new/fileadmin/MULTIMEDIA/HQ/CLT/pdf/FlyerEndangeredLanguages-WebVersion.pdf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738947-F15D-4CD4-B350-8F5E2C8A29B1}"/>
              </a:ext>
            </a:extLst>
          </p:cNvPr>
          <p:cNvSpPr txBox="1"/>
          <p:nvPr/>
        </p:nvSpPr>
        <p:spPr>
          <a:xfrm>
            <a:off x="1818038" y="2046045"/>
            <a:ext cx="18469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ga-IE" sz="2800" dirty="0">
                <a:latin typeface="Cambria" panose="02040503050406030204" pitchFamily="18" charset="0"/>
                <a:ea typeface="Cambria" panose="02040503050406030204" pitchFamily="18" charset="0"/>
              </a:rPr>
              <a:t>~40% acu </a:t>
            </a:r>
          </a:p>
          <a:p>
            <a:pPr algn="ctr"/>
            <a:r>
              <a:rPr lang="ga-IE" sz="2800" dirty="0">
                <a:latin typeface="Cambria" panose="02040503050406030204" pitchFamily="18" charset="0"/>
                <a:ea typeface="Cambria" panose="02040503050406030204" pitchFamily="18" charset="0"/>
              </a:rPr>
              <a:t>“i mbaol”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5506C94-545A-4EBA-B877-F1665CF23B30}"/>
              </a:ext>
            </a:extLst>
          </p:cNvPr>
          <p:cNvGrpSpPr/>
          <p:nvPr/>
        </p:nvGrpSpPr>
        <p:grpSpPr>
          <a:xfrm>
            <a:off x="1396288" y="4233865"/>
            <a:ext cx="3903681" cy="929408"/>
            <a:chOff x="1396288" y="4233865"/>
            <a:chExt cx="3903681" cy="92940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0A4C1F-D5BB-4F8A-94CB-2C0E00DCDF36}"/>
                </a:ext>
              </a:extLst>
            </p:cNvPr>
            <p:cNvSpPr txBox="1"/>
            <p:nvPr/>
          </p:nvSpPr>
          <p:spPr>
            <a:xfrm>
              <a:off x="1396288" y="4793941"/>
              <a:ext cx="1345240" cy="36933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ga-IE" dirty="0"/>
                <a:t>an Ghaeilge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19F8E3C-708A-4E05-B5E3-5D79EF759124}"/>
                </a:ext>
              </a:extLst>
            </p:cNvPr>
            <p:cNvCxnSpPr>
              <a:cxnSpLocks/>
              <a:endCxn id="13" idx="3"/>
            </p:cNvCxnSpPr>
            <p:nvPr/>
          </p:nvCxnSpPr>
          <p:spPr>
            <a:xfrm flipH="1">
              <a:off x="2741528" y="4233865"/>
              <a:ext cx="2558441" cy="744742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5120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4A032-0682-4E29-AA46-017FC440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000695" cy="841159"/>
          </a:xfrm>
        </p:spPr>
        <p:txBody>
          <a:bodyPr>
            <a:normAutofit fontScale="90000"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Conas is féidir le daoine teanga a shábháil?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b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b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1637C9-8818-47F6-B529-663936FCFCBD}"/>
              </a:ext>
            </a:extLst>
          </p:cNvPr>
          <p:cNvSpPr txBox="1"/>
          <p:nvPr/>
        </p:nvSpPr>
        <p:spPr>
          <a:xfrm>
            <a:off x="3320249" y="3797825"/>
            <a:ext cx="79899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An bhfuil sé cóir airgead a chaitheamh ar straitéis teanga nuair nach bhfuil aon deimhniú ann go n-éireoidh léi?</a:t>
            </a:r>
            <a:endParaRPr lang="ga-IE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29C0A5-50D8-47A2-AEB0-389C566B3FED}"/>
              </a:ext>
            </a:extLst>
          </p:cNvPr>
          <p:cNvSpPr txBox="1"/>
          <p:nvPr/>
        </p:nvSpPr>
        <p:spPr>
          <a:xfrm>
            <a:off x="3320249" y="2826629"/>
            <a:ext cx="4505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Cén fiúntas a bhaineann leis?</a:t>
            </a:r>
            <a:endParaRPr lang="ga-IE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F56699-6733-4905-8DD2-5CC46EBE4D8E}"/>
              </a:ext>
            </a:extLst>
          </p:cNvPr>
          <p:cNvSpPr txBox="1"/>
          <p:nvPr/>
        </p:nvSpPr>
        <p:spPr>
          <a:xfrm>
            <a:off x="3320249" y="1855433"/>
            <a:ext cx="3471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An bhfuil sé indéanta?</a:t>
            </a:r>
            <a:endParaRPr lang="ga-IE" sz="2800" dirty="0"/>
          </a:p>
        </p:txBody>
      </p:sp>
      <p:sp>
        <p:nvSpPr>
          <p:cNvPr id="6" name="TextBox 10">
            <a:extLst>
              <a:ext uri="{FF2B5EF4-FFF2-40B4-BE49-F238E27FC236}">
                <a16:creationId xmlns:a16="http://schemas.microsoft.com/office/drawing/2014/main" id="{47F37165-DBE1-4823-90E2-055CBF266BA1}"/>
              </a:ext>
            </a:extLst>
          </p:cNvPr>
          <p:cNvSpPr txBox="1"/>
          <p:nvPr/>
        </p:nvSpPr>
        <p:spPr>
          <a:xfrm>
            <a:off x="3320249" y="5452369"/>
            <a:ext cx="5021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An iad seo na </a:t>
            </a:r>
            <a:r>
              <a:rPr lang="ga-IE" sz="2800" i="1">
                <a:latin typeface="Cambria" panose="02040503050406030204" pitchFamily="18" charset="0"/>
                <a:ea typeface="Cambria" panose="02040503050406030204" pitchFamily="18" charset="0"/>
              </a:rPr>
              <a:t>ceisteanna cearta?</a:t>
            </a:r>
            <a:endParaRPr lang="ga-IE" sz="2800" dirty="0"/>
          </a:p>
        </p:txBody>
      </p:sp>
    </p:spTree>
    <p:extLst>
      <p:ext uri="{BB962C8B-B14F-4D97-AF65-F5344CB8AC3E}">
        <p14:creationId xmlns:p14="http://schemas.microsoft.com/office/powerpoint/2010/main" val="151893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6" grpId="0"/>
    </p:bldLst>
  </p:timing>
</p:sld>
</file>

<file path=ppt/theme/theme1.xml><?xml version="1.0" encoding="utf-8"?>
<a:theme xmlns:a="http://schemas.openxmlformats.org/drawingml/2006/main" name="Bearradh">
  <a:themeElements>
    <a:clrScheme name="Bearradh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Bearradh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earradh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377</Words>
  <Application>Microsoft Office PowerPoint</Application>
  <PresentationFormat>Scáileán leathan</PresentationFormat>
  <Paragraphs>53</Paragraphs>
  <Slides>7</Slides>
  <Notes>0</Notes>
  <HiddenSlides>0</HiddenSlides>
  <MMClips>0</MMClips>
  <ScaleCrop>false</ScaleCrop>
  <HeadingPairs>
    <vt:vector size="6" baseType="variant">
      <vt:variant>
        <vt:lpstr>Clófhoirne a úsáideadh</vt:lpstr>
      </vt:variant>
      <vt:variant>
        <vt:i4>2</vt:i4>
      </vt:variant>
      <vt:variant>
        <vt:lpstr>Téama</vt:lpstr>
      </vt:variant>
      <vt:variant>
        <vt:i4>1</vt:i4>
      </vt:variant>
      <vt:variant>
        <vt:lpstr>Teidil sleamhnáin</vt:lpstr>
      </vt:variant>
      <vt:variant>
        <vt:i4>7</vt:i4>
      </vt:variant>
    </vt:vector>
  </HeadingPairs>
  <TitlesOfParts>
    <vt:vector size="10" baseType="lpstr">
      <vt:lpstr>Cambria</vt:lpstr>
      <vt:lpstr>Franklin Gothic Book</vt:lpstr>
      <vt:lpstr>Bearradh</vt:lpstr>
      <vt:lpstr>Plean don Ghaeilge</vt:lpstr>
      <vt:lpstr>Meath na nGaeltachtaí sa 21ú haois</vt:lpstr>
      <vt:lpstr>Straitéis 20-bliain don Ghaeilge (2010-2030)</vt:lpstr>
      <vt:lpstr>Forbairt sa Chóras Oideachais</vt:lpstr>
      <vt:lpstr>Forbairt sna Gaeltachtaí</vt:lpstr>
      <vt:lpstr>Tá ~6,000 teanga ar domhan</vt:lpstr>
      <vt:lpstr>Conas is féidir le daoine teanga a shábháil?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Irish Language in Society today </dc:title>
  <dc:creator>Philip Mac a' Ghoill</dc:creator>
  <cp:lastModifiedBy>Philip Mac A' Ghoill</cp:lastModifiedBy>
  <cp:revision>21</cp:revision>
  <dcterms:created xsi:type="dcterms:W3CDTF">2020-11-15T16:43:57Z</dcterms:created>
  <dcterms:modified xsi:type="dcterms:W3CDTF">2021-10-28T10:44:27Z</dcterms:modified>
</cp:coreProperties>
</file>