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73" r:id="rId5"/>
    <p:sldId id="277" r:id="rId6"/>
    <p:sldId id="274" r:id="rId7"/>
    <p:sldId id="275" r:id="rId8"/>
    <p:sldId id="276" r:id="rId9"/>
    <p:sldId id="278" r:id="rId10"/>
    <p:sldId id="279" r:id="rId11"/>
    <p:sldId id="28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 McGill" initials="PM" lastIdx="1" clrIdx="0">
    <p:extLst>
      <p:ext uri="{19B8F6BF-5375-455C-9EA6-DF929625EA0E}">
        <p15:presenceInfo xmlns:p15="http://schemas.microsoft.com/office/powerpoint/2012/main" userId="Philip McGi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íl mheánach 2 – Aicean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eamhnán teidi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ga-IE"/>
              <a:t>Cliceáil chun stíl fotheidil an mháistir a chur in eagar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98484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ideal agus téacs ingear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832399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ideal ingearach agus téa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486456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ideal agus inneach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409226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eanntásc rannái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32675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há inneach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250386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á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23634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n teideal amhá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97680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á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22830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eachar le fotheid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17630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iúr le foscríbhi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ga-IE"/>
              <a:t>Cliceáil ar an deilbhín chun pictiúr a chur leis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3359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625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2114420F-AFF0-4E61-B260-8F674D5DA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8485" y="1778929"/>
            <a:ext cx="9436193" cy="2098226"/>
          </a:xfrm>
        </p:spPr>
        <p:txBody>
          <a:bodyPr/>
          <a:lstStyle/>
          <a:p>
            <a:pPr algn="r"/>
            <a:r>
              <a:rPr lang="ga-IE" sz="5500" cap="none" dirty="0">
                <a:latin typeface="Cambria" panose="02040503050406030204" pitchFamily="18" charset="0"/>
                <a:ea typeface="Cambria" panose="02040503050406030204" pitchFamily="18" charset="0"/>
              </a:rPr>
              <a:t>An </a:t>
            </a:r>
            <a:r>
              <a:rPr lang="ga-IE" sz="5500" cap="none" dirty="0" err="1">
                <a:latin typeface="Cambria" panose="02040503050406030204" pitchFamily="18" charset="0"/>
                <a:ea typeface="Cambria" panose="02040503050406030204" pitchFamily="18" charset="0"/>
              </a:rPr>
              <a:t>tAthbheóchán</a:t>
            </a:r>
            <a:endParaRPr lang="ga-IE" sz="5500" cap="non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Fotheideal 2">
            <a:extLst>
              <a:ext uri="{FF2B5EF4-FFF2-40B4-BE49-F238E27FC236}">
                <a16:creationId xmlns:a16="http://schemas.microsoft.com/office/drawing/2014/main" id="{B823B184-AA5E-4197-A498-6E875ADAC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8497" y="3956279"/>
            <a:ext cx="8566181" cy="1086237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ga-IE" sz="3600" i="1" dirty="0">
                <a:latin typeface="Cambria" panose="02040503050406030204" pitchFamily="18" charset="0"/>
                <a:ea typeface="Cambria" panose="02040503050406030204" pitchFamily="18" charset="0"/>
              </a:rPr>
              <a:t>agus meath na nGaeltachtaí </a:t>
            </a:r>
            <a:br>
              <a:rPr lang="ga-IE" sz="36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sz="3600" i="1" dirty="0">
                <a:latin typeface="Cambria" panose="02040503050406030204" pitchFamily="18" charset="0"/>
                <a:ea typeface="Cambria" panose="02040503050406030204" pitchFamily="18" charset="0"/>
              </a:rPr>
              <a:t>in Éirinn atá neamhspleách</a:t>
            </a:r>
          </a:p>
        </p:txBody>
      </p:sp>
      <p:sp>
        <p:nvSpPr>
          <p:cNvPr id="4" name="Bosca téacs 3">
            <a:extLst>
              <a:ext uri="{FF2B5EF4-FFF2-40B4-BE49-F238E27FC236}">
                <a16:creationId xmlns:a16="http://schemas.microsoft.com/office/drawing/2014/main" id="{9F3A706E-3106-45A1-8296-A202FAD953A0}"/>
              </a:ext>
            </a:extLst>
          </p:cNvPr>
          <p:cNvSpPr txBox="1"/>
          <p:nvPr/>
        </p:nvSpPr>
        <p:spPr>
          <a:xfrm>
            <a:off x="1198485" y="5663954"/>
            <a:ext cx="3955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Philip Mac a’ Ghoill ~ mcgillph@tcd.ie </a:t>
            </a:r>
          </a:p>
        </p:txBody>
      </p:sp>
    </p:spTree>
    <p:extLst>
      <p:ext uri="{BB962C8B-B14F-4D97-AF65-F5344CB8AC3E}">
        <p14:creationId xmlns:p14="http://schemas.microsoft.com/office/powerpoint/2010/main" val="2553177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E3E2FA65-E52B-441F-B126-589927BA5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52383"/>
          </a:xfrm>
        </p:spPr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Ar éirigh leis an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Athbheóchán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?</a:t>
            </a:r>
          </a:p>
        </p:txBody>
      </p:sp>
      <p:sp>
        <p:nvSpPr>
          <p:cNvPr id="5" name="Bosca téacs 4">
            <a:extLst>
              <a:ext uri="{FF2B5EF4-FFF2-40B4-BE49-F238E27FC236}">
                <a16:creationId xmlns:a16="http://schemas.microsoft.com/office/drawing/2014/main" id="{7BF3410A-E100-4BA5-966A-1FD02F13641C}"/>
              </a:ext>
            </a:extLst>
          </p:cNvPr>
          <p:cNvSpPr txBox="1"/>
          <p:nvPr/>
        </p:nvSpPr>
        <p:spPr>
          <a:xfrm>
            <a:off x="1580225" y="1766656"/>
            <a:ext cx="308167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2800" dirty="0">
                <a:latin typeface="Cambria" panose="02040503050406030204" pitchFamily="18" charset="0"/>
                <a:ea typeface="Cambria" panose="02040503050406030204" pitchFamily="18" charset="0"/>
              </a:rPr>
              <a:t>Códú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(.i. cló, litriú, gramadach etc.)</a:t>
            </a:r>
          </a:p>
        </p:txBody>
      </p:sp>
      <p:sp>
        <p:nvSpPr>
          <p:cNvPr id="7" name="Bosca téacs 6">
            <a:extLst>
              <a:ext uri="{FF2B5EF4-FFF2-40B4-BE49-F238E27FC236}">
                <a16:creationId xmlns:a16="http://schemas.microsoft.com/office/drawing/2014/main" id="{BB381A00-29DB-473E-8C69-0BEBB5F5465A}"/>
              </a:ext>
            </a:extLst>
          </p:cNvPr>
          <p:cNvSpPr txBox="1"/>
          <p:nvPr/>
        </p:nvSpPr>
        <p:spPr>
          <a:xfrm>
            <a:off x="1580225" y="2895348"/>
            <a:ext cx="412164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2800" dirty="0">
                <a:latin typeface="Cambria" panose="02040503050406030204" pitchFamily="18" charset="0"/>
                <a:ea typeface="Cambria" panose="02040503050406030204" pitchFamily="18" charset="0"/>
              </a:rPr>
              <a:t>Caighdeánú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(.i. difríochtaí sna canúintí a láimhseáil)</a:t>
            </a:r>
          </a:p>
        </p:txBody>
      </p:sp>
      <p:sp>
        <p:nvSpPr>
          <p:cNvPr id="9" name="Bosca téacs 8">
            <a:extLst>
              <a:ext uri="{FF2B5EF4-FFF2-40B4-BE49-F238E27FC236}">
                <a16:creationId xmlns:a16="http://schemas.microsoft.com/office/drawing/2014/main" id="{964EDDBB-03CF-4D37-B9B4-689A519DA150}"/>
              </a:ext>
            </a:extLst>
          </p:cNvPr>
          <p:cNvSpPr txBox="1"/>
          <p:nvPr/>
        </p:nvSpPr>
        <p:spPr>
          <a:xfrm>
            <a:off x="1580225" y="4024040"/>
            <a:ext cx="354853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2800" dirty="0">
                <a:latin typeface="Cambria" panose="02040503050406030204" pitchFamily="18" charset="0"/>
                <a:ea typeface="Cambria" panose="02040503050406030204" pitchFamily="18" charset="0"/>
              </a:rPr>
              <a:t>Intleachtú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(.i. ag cur leis an stór focal agus 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téarmaí ionas gur féidir an teanga 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 úsáid i réimse leathan d’ábhair 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theicniúla agus acadúla)</a:t>
            </a:r>
          </a:p>
        </p:txBody>
      </p:sp>
      <p:sp>
        <p:nvSpPr>
          <p:cNvPr id="11" name="Bosca téacs 10">
            <a:extLst>
              <a:ext uri="{FF2B5EF4-FFF2-40B4-BE49-F238E27FC236}">
                <a16:creationId xmlns:a16="http://schemas.microsoft.com/office/drawing/2014/main" id="{B6A96DFF-A910-41A2-A91A-CEFC50F28BA9}"/>
              </a:ext>
            </a:extLst>
          </p:cNvPr>
          <p:cNvSpPr txBox="1"/>
          <p:nvPr/>
        </p:nvSpPr>
        <p:spPr>
          <a:xfrm>
            <a:off x="6096000" y="1766656"/>
            <a:ext cx="56861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2800" dirty="0">
                <a:latin typeface="Cambria" panose="02040503050406030204" pitchFamily="18" charset="0"/>
                <a:ea typeface="Cambria" panose="02040503050406030204" pitchFamily="18" charset="0"/>
              </a:rPr>
              <a:t>Feidhmiú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(.i. úsáid na teanga leis an stát agus i saol 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pearsanta an phobail, na meáin chumarsáide ina measc)</a:t>
            </a:r>
          </a:p>
        </p:txBody>
      </p:sp>
      <p:sp>
        <p:nvSpPr>
          <p:cNvPr id="13" name="Bosca téacs 12">
            <a:extLst>
              <a:ext uri="{FF2B5EF4-FFF2-40B4-BE49-F238E27FC236}">
                <a16:creationId xmlns:a16="http://schemas.microsoft.com/office/drawing/2014/main" id="{34189073-DD48-4202-BD14-E81A6A84C817}"/>
              </a:ext>
            </a:extLst>
          </p:cNvPr>
          <p:cNvSpPr txBox="1"/>
          <p:nvPr/>
        </p:nvSpPr>
        <p:spPr>
          <a:xfrm>
            <a:off x="6096000" y="3765611"/>
            <a:ext cx="609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2800" dirty="0">
                <a:latin typeface="Cambria" panose="02040503050406030204" pitchFamily="18" charset="0"/>
                <a:ea typeface="Cambria" panose="02040503050406030204" pitchFamily="18" charset="0"/>
              </a:rPr>
              <a:t>Líon na gcainteoirí a mhéadú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 - Gaeilgeoirí       </a:t>
            </a:r>
            <a:r>
              <a:rPr lang="ga-IE" b="1" dirty="0">
                <a:latin typeface="Cambria" panose="02040503050406030204" pitchFamily="18" charset="0"/>
                <a:ea typeface="Cambria" panose="02040503050406030204" pitchFamily="18" charset="0"/>
              </a:rPr>
              <a:t>1926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: 540,802     (19% den daonra</a:t>
            </a: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			      </a:t>
            </a:r>
            <a:r>
              <a:rPr lang="ga-IE" b="1" dirty="0">
                <a:latin typeface="Cambria" panose="02040503050406030204" pitchFamily="18" charset="0"/>
                <a:ea typeface="Cambria" panose="02040503050406030204" pitchFamily="18" charset="0"/>
              </a:rPr>
              <a:t>2016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: 1,761,420 (37% den daonra)</a:t>
            </a:r>
          </a:p>
        </p:txBody>
      </p:sp>
      <p:sp>
        <p:nvSpPr>
          <p:cNvPr id="15" name="Bosca téacs 14">
            <a:extLst>
              <a:ext uri="{FF2B5EF4-FFF2-40B4-BE49-F238E27FC236}">
                <a16:creationId xmlns:a16="http://schemas.microsoft.com/office/drawing/2014/main" id="{3E9FEE7D-3681-400A-ABCA-F446B66956AB}"/>
              </a:ext>
            </a:extLst>
          </p:cNvPr>
          <p:cNvSpPr txBox="1"/>
          <p:nvPr/>
        </p:nvSpPr>
        <p:spPr>
          <a:xfrm>
            <a:off x="6096000" y="5171302"/>
            <a:ext cx="45157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2000" dirty="0">
                <a:latin typeface="Cambria" panose="02040503050406030204" pitchFamily="18" charset="0"/>
                <a:ea typeface="Cambria" panose="02040503050406030204" pitchFamily="18" charset="0"/>
              </a:rPr>
              <a:t>Líon na gcainteoirí a úsáideann an Ghaeilge go laethúil taobh amuigh den chóras oideachais (2019)</a:t>
            </a:r>
            <a:r>
              <a:rPr lang="ga-IE" sz="1400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  <a:p>
            <a:r>
              <a:rPr lang="ga-IE" sz="1400" dirty="0">
                <a:latin typeface="Cambria" panose="02040503050406030204" pitchFamily="18" charset="0"/>
                <a:ea typeface="Cambria" panose="02040503050406030204" pitchFamily="18" charset="0"/>
              </a:rPr>
              <a:t>			</a:t>
            </a:r>
            <a:r>
              <a:rPr lang="ga-IE" sz="2000" dirty="0">
                <a:latin typeface="Cambria" panose="02040503050406030204" pitchFamily="18" charset="0"/>
                <a:ea typeface="Cambria" panose="02040503050406030204" pitchFamily="18" charset="0"/>
              </a:rPr>
              <a:t>= ~70,000 (1.5% </a:t>
            </a:r>
            <a:r>
              <a:rPr lang="ga-IE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of</a:t>
            </a:r>
            <a:r>
              <a:rPr lang="ga-IE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pop</a:t>
            </a:r>
            <a:r>
              <a:rPr lang="ga-IE" sz="2000" dirty="0">
                <a:latin typeface="Cambria" panose="02040503050406030204" pitchFamily="18" charset="0"/>
                <a:ea typeface="Cambria" panose="02040503050406030204" pitchFamily="18" charset="0"/>
              </a:rPr>
              <a:t>.)</a:t>
            </a:r>
          </a:p>
        </p:txBody>
      </p:sp>
      <p:sp>
        <p:nvSpPr>
          <p:cNvPr id="16" name="Bosca téacs 15">
            <a:extLst>
              <a:ext uri="{FF2B5EF4-FFF2-40B4-BE49-F238E27FC236}">
                <a16:creationId xmlns:a16="http://schemas.microsoft.com/office/drawing/2014/main" id="{163BB545-E42A-4933-98A2-61EC090F8D1D}"/>
              </a:ext>
            </a:extLst>
          </p:cNvPr>
          <p:cNvSpPr txBox="1"/>
          <p:nvPr/>
        </p:nvSpPr>
        <p:spPr>
          <a:xfrm>
            <a:off x="4083782" y="1593196"/>
            <a:ext cx="498856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ga-IE" sz="3200" b="1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ga-IE" sz="3200" b="1" dirty="0">
              <a:solidFill>
                <a:srgbClr val="00B050"/>
              </a:solidFill>
            </a:endParaRPr>
          </a:p>
        </p:txBody>
      </p:sp>
      <p:sp>
        <p:nvSpPr>
          <p:cNvPr id="18" name="Bosca téacs 17">
            <a:extLst>
              <a:ext uri="{FF2B5EF4-FFF2-40B4-BE49-F238E27FC236}">
                <a16:creationId xmlns:a16="http://schemas.microsoft.com/office/drawing/2014/main" id="{39A343D2-DF56-4B52-9D07-17422E8000A5}"/>
              </a:ext>
            </a:extLst>
          </p:cNvPr>
          <p:cNvSpPr txBox="1"/>
          <p:nvPr/>
        </p:nvSpPr>
        <p:spPr>
          <a:xfrm>
            <a:off x="4412474" y="2740335"/>
            <a:ext cx="498856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ga-IE" sz="3200" b="1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ga-IE" sz="3200" b="1" dirty="0">
              <a:solidFill>
                <a:srgbClr val="00B050"/>
              </a:solidFill>
            </a:endParaRPr>
          </a:p>
        </p:txBody>
      </p:sp>
      <p:sp>
        <p:nvSpPr>
          <p:cNvPr id="20" name="Bosca téacs 19">
            <a:extLst>
              <a:ext uri="{FF2B5EF4-FFF2-40B4-BE49-F238E27FC236}">
                <a16:creationId xmlns:a16="http://schemas.microsoft.com/office/drawing/2014/main" id="{2CDF430D-B9EF-4171-B3AA-C36C5E08AA62}"/>
              </a:ext>
            </a:extLst>
          </p:cNvPr>
          <p:cNvSpPr txBox="1"/>
          <p:nvPr/>
        </p:nvSpPr>
        <p:spPr>
          <a:xfrm>
            <a:off x="4853254" y="4024040"/>
            <a:ext cx="498856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ga-IE" sz="3200" b="1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ga-IE" sz="3200" b="1" dirty="0">
              <a:solidFill>
                <a:srgbClr val="00B050"/>
              </a:solidFill>
            </a:endParaRPr>
          </a:p>
        </p:txBody>
      </p:sp>
      <p:sp>
        <p:nvSpPr>
          <p:cNvPr id="22" name="Bosca téacs 21">
            <a:extLst>
              <a:ext uri="{FF2B5EF4-FFF2-40B4-BE49-F238E27FC236}">
                <a16:creationId xmlns:a16="http://schemas.microsoft.com/office/drawing/2014/main" id="{2E6727F3-8DBF-4472-953D-2ACE74FB0ED0}"/>
              </a:ext>
            </a:extLst>
          </p:cNvPr>
          <p:cNvSpPr txBox="1"/>
          <p:nvPr/>
        </p:nvSpPr>
        <p:spPr>
          <a:xfrm>
            <a:off x="9621580" y="1606664"/>
            <a:ext cx="498856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ga-IE" sz="3200" b="1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ga-IE" sz="3200" b="1" dirty="0">
              <a:solidFill>
                <a:srgbClr val="00B050"/>
              </a:solidFill>
            </a:endParaRPr>
          </a:p>
        </p:txBody>
      </p:sp>
      <p:sp>
        <p:nvSpPr>
          <p:cNvPr id="24" name="Bosca téacs 23">
            <a:extLst>
              <a:ext uri="{FF2B5EF4-FFF2-40B4-BE49-F238E27FC236}">
                <a16:creationId xmlns:a16="http://schemas.microsoft.com/office/drawing/2014/main" id="{91FC7DA6-46DB-4C94-BC7D-9695E2416ABE}"/>
              </a:ext>
            </a:extLst>
          </p:cNvPr>
          <p:cNvSpPr txBox="1"/>
          <p:nvPr/>
        </p:nvSpPr>
        <p:spPr>
          <a:xfrm>
            <a:off x="11055054" y="3695567"/>
            <a:ext cx="393056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ga-IE" sz="3200" b="1" dirty="0">
                <a:solidFill>
                  <a:srgbClr val="FF0000"/>
                </a:solidFill>
                <a:sym typeface="Wingdings 2" panose="05020102010507070707" pitchFamily="18" charset="2"/>
              </a:rPr>
              <a:t>?</a:t>
            </a:r>
            <a:endParaRPr lang="ga-IE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2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  <p:bldP spid="15" grpId="0"/>
      <p:bldP spid="16" grpId="0" animBg="1"/>
      <p:bldP spid="18" grpId="0" animBg="1"/>
      <p:bldP spid="20" grpId="0" animBg="1"/>
      <p:bldP spid="22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9017592E-9C71-446D-BABF-54BD37E4D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4507637"/>
          </a:xfrm>
        </p:spPr>
        <p:txBody>
          <a:bodyPr>
            <a:norm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Tuilleadh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leitheoireachta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Tadhg Ó hIfearnáin, ‘Irish-</a:t>
            </a:r>
            <a:r>
              <a:rPr lang="ga-IE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Speaking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Society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and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the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State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’</a:t>
            </a:r>
            <a:r>
              <a:rPr lang="ga-IE" sz="2400" i="1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ga-IE" sz="2400" i="1" dirty="0" err="1">
                <a:latin typeface="Cambria" panose="02040503050406030204" pitchFamily="18" charset="0"/>
                <a:ea typeface="Cambria" panose="02040503050406030204" pitchFamily="18" charset="0"/>
              </a:rPr>
              <a:t>The</a:t>
            </a:r>
            <a:r>
              <a:rPr lang="ga-IE" sz="24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400" i="1" dirty="0" err="1">
                <a:latin typeface="Cambria" panose="02040503050406030204" pitchFamily="18" charset="0"/>
                <a:ea typeface="Cambria" panose="02040503050406030204" pitchFamily="18" charset="0"/>
              </a:rPr>
              <a:t>Celtic</a:t>
            </a:r>
            <a:r>
              <a:rPr lang="ga-IE" sz="24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400" i="1" dirty="0" err="1">
                <a:latin typeface="Cambria" panose="02040503050406030204" pitchFamily="18" charset="0"/>
                <a:ea typeface="Cambria" panose="02040503050406030204" pitchFamily="18" charset="0"/>
              </a:rPr>
              <a:t>Languages</a:t>
            </a:r>
            <a:r>
              <a:rPr lang="ga-IE" sz="2400" i="1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2nd </a:t>
            </a:r>
            <a:r>
              <a:rPr lang="ga-IE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edition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  <a:r>
              <a:rPr lang="ga-IE" sz="24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Ball </a:t>
            </a:r>
            <a:r>
              <a:rPr lang="ga-IE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and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Muller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ga-IE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eds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) (</a:t>
            </a:r>
            <a:r>
              <a:rPr lang="ga-IE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Routledge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: 2010), 539-586.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936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0E5460F9-F92B-4221-A390-144BF2B8B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71550"/>
          </a:xfrm>
        </p:spPr>
        <p:txBody>
          <a:bodyPr>
            <a:norm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Meath na Gaeilge sa 19ú haois</a:t>
            </a:r>
          </a:p>
        </p:txBody>
      </p:sp>
      <p:pic>
        <p:nvPicPr>
          <p:cNvPr id="6" name="Coinneálaí ionaid inneachair 5" descr="Pictiúr a bhfuil líníocht ann&#10;&#10;Gineadh an tuairisc go huathoibríoch">
            <a:extLst>
              <a:ext uri="{FF2B5EF4-FFF2-40B4-BE49-F238E27FC236}">
                <a16:creationId xmlns:a16="http://schemas.microsoft.com/office/drawing/2014/main" id="{5B2824F1-D33B-43DA-B9FC-0F6AA819F3F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802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510" r="24197"/>
          <a:stretch/>
        </p:blipFill>
        <p:spPr>
          <a:xfrm>
            <a:off x="676275" y="1516958"/>
            <a:ext cx="11210787" cy="5341042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66286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39E2D583-A2D6-4E6A-BDFF-E6D225588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076" y="685800"/>
            <a:ext cx="10688714" cy="1485900"/>
          </a:xfrm>
        </p:spPr>
        <p:txBody>
          <a:bodyPr>
            <a:normAutofit/>
          </a:bodyPr>
          <a:lstStyle/>
          <a:p>
            <a:r>
              <a:rPr lang="ga-IE" sz="4000" dirty="0">
                <a:latin typeface="Cambria" panose="02040503050406030204" pitchFamily="18" charset="0"/>
                <a:ea typeface="Cambria" panose="02040503050406030204" pitchFamily="18" charset="0"/>
              </a:rPr>
              <a:t>Éire ag tús an </a:t>
            </a:r>
            <a:r>
              <a:rPr lang="ga-IE" sz="4000" dirty="0" err="1">
                <a:latin typeface="Cambria" panose="02040503050406030204" pitchFamily="18" charset="0"/>
                <a:ea typeface="Cambria" panose="02040503050406030204" pitchFamily="18" charset="0"/>
              </a:rPr>
              <a:t>Athbheócháin</a:t>
            </a:r>
            <a:r>
              <a:rPr lang="ga-IE" sz="4000" dirty="0">
                <a:latin typeface="Cambria" panose="02040503050406030204" pitchFamily="18" charset="0"/>
                <a:ea typeface="Cambria" panose="02040503050406030204" pitchFamily="18" charset="0"/>
              </a:rPr>
              <a:t>(1880-1921)</a:t>
            </a: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DFF09E17-198B-4852-AE94-5F8735B0A4F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Fórmhór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na ndaoine ina gcainteoirí aonteangacha Béarla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Gaeilge fós in úsáid i gceantair i ndeisceart + in iarthar na tíre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ní raibh dátheangachas glactha go forleathan</a:t>
            </a:r>
          </a:p>
          <a:p>
            <a:pPr lvl="1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Imirce fós ina cuid lárnach de shaol na n-ísealaicmí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líon na gcainteoirí fós ag laghdú</a:t>
            </a:r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F98BB58B-3A9D-4CB9-983D-42957552AB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953424" cy="3581401"/>
          </a:xfrm>
        </p:spPr>
        <p:txBody>
          <a:bodyPr>
            <a:normAutofit lnSpcReduction="10000"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Suim úr ag lucht na </a:t>
            </a:r>
            <a:r>
              <a:rPr lang="ga-IE" b="1" dirty="0">
                <a:latin typeface="Cambria" panose="02040503050406030204" pitchFamily="18" charset="0"/>
                <a:ea typeface="Cambria" panose="02040503050406030204" pitchFamily="18" charset="0"/>
              </a:rPr>
              <a:t>n-uasalaicmí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i gcultúr na nGael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ní raibh an tsuim chéanna ag na hÉireannaigh ar fad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Acadamh Ríoga na hÉireann (agus eile) ag déanamh caomhnú &amp; taighde ar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lámhscíbhínní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Gaelachaa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ga-IE" dirty="0"/>
          </a:p>
        </p:txBody>
      </p:sp>
    </p:spTree>
    <p:extLst>
      <p:ext uri="{BB962C8B-B14F-4D97-AF65-F5344CB8AC3E}">
        <p14:creationId xmlns:p14="http://schemas.microsoft.com/office/powerpoint/2010/main" val="655479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7A2C5264-1217-4793-AD63-650E228AE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750163"/>
            <a:ext cx="10160493" cy="1485900"/>
          </a:xfrm>
        </p:spPr>
        <p:txBody>
          <a:bodyPr>
            <a:normAutofit/>
          </a:bodyPr>
          <a:lstStyle/>
          <a:p>
            <a:r>
              <a:rPr lang="ga-IE" sz="4000" dirty="0">
                <a:latin typeface="Cambria" panose="02040503050406030204" pitchFamily="18" charset="0"/>
                <a:ea typeface="Cambria" panose="02040503050406030204" pitchFamily="18" charset="0"/>
              </a:rPr>
              <a:t>Iarrachtaí Cultúr na nGael a chaomhnú ~1900</a:t>
            </a: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F0D1F458-7F87-4CEC-9FED-19566AD05E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4105923"/>
          </a:xfrm>
        </p:spPr>
        <p:txBody>
          <a:bodyPr>
            <a:normAutofit/>
          </a:bodyPr>
          <a:lstStyle/>
          <a:p>
            <a:r>
              <a:rPr lang="ga-IE" b="1" i="1" dirty="0">
                <a:latin typeface="Cambria" panose="02040503050406030204" pitchFamily="18" charset="0"/>
                <a:ea typeface="Cambria" panose="02040503050406030204" pitchFamily="18" charset="0"/>
              </a:rPr>
              <a:t>Cumann Buan-Choimeádta na Gaeilge</a:t>
            </a:r>
            <a:r>
              <a:rPr lang="ga-IE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876)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b="1" i="1" dirty="0">
                <a:latin typeface="Cambria" panose="02040503050406030204" pitchFamily="18" charset="0"/>
                <a:ea typeface="Cambria" panose="02040503050406030204" pitchFamily="18" charset="0"/>
              </a:rPr>
              <a:t>Conradh na Gaeilge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(1893)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Dubhghlas de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hÍde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“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The Necessity for 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De-Anglicising Ireland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”</a:t>
            </a:r>
          </a:p>
          <a:p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8F4BCAED-035D-4419-AC3B-6299D6BA09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4345620"/>
          </a:xfrm>
        </p:spPr>
        <p:txBody>
          <a:bodyPr>
            <a:normAutofit/>
          </a:bodyPr>
          <a:lstStyle/>
          <a:p>
            <a:r>
              <a:rPr lang="ga-IE" b="1" i="1" dirty="0">
                <a:latin typeface="Cambria" panose="02040503050406030204" pitchFamily="18" charset="0"/>
                <a:ea typeface="Cambria" panose="02040503050406030204" pitchFamily="18" charset="0"/>
              </a:rPr>
              <a:t>Cumann Lúthchleas Gael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(1884)</a:t>
            </a:r>
          </a:p>
          <a:p>
            <a:pPr lvl="1"/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cluichí Gaelacha a chaomhnú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Peil Ghaelach + iománaíocht</a:t>
            </a:r>
          </a:p>
          <a:p>
            <a:pPr lvl="1"/>
            <a:endParaRPr lang="ga-IE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</a:rPr>
              <a:t>O'Neill's Music of Ireland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(1903),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1,850 p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íosa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ceoil</a:t>
            </a:r>
          </a:p>
          <a:p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</a:rPr>
              <a:t>he Dance Music of Ireland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(1907)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(1001 píosa ceoil don rince)</a:t>
            </a:r>
          </a:p>
          <a:p>
            <a:pPr marL="530352" lvl="1" indent="0">
              <a:buNone/>
            </a:pPr>
            <a:r>
              <a:rPr lang="ga-IE" i="1" dirty="0" err="1">
                <a:latin typeface="Cambria" panose="02040503050406030204" pitchFamily="18" charset="0"/>
                <a:ea typeface="Cambria" panose="02040503050406030204" pitchFamily="18" charset="0"/>
              </a:rPr>
              <a:t>Francis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 O’Neill (1848-1936)</a:t>
            </a:r>
          </a:p>
        </p:txBody>
      </p:sp>
    </p:spTree>
    <p:extLst>
      <p:ext uri="{BB962C8B-B14F-4D97-AF65-F5344CB8AC3E}">
        <p14:creationId xmlns:p14="http://schemas.microsoft.com/office/powerpoint/2010/main" val="3515847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ideal 1">
            <a:extLst>
              <a:ext uri="{FF2B5EF4-FFF2-40B4-BE49-F238E27FC236}">
                <a16:creationId xmlns:a16="http://schemas.microsoft.com/office/drawing/2014/main" id="{995B92BD-F8EB-4D85-819E-9D0D38DE9DA6}"/>
              </a:ext>
            </a:extLst>
          </p:cNvPr>
          <p:cNvSpPr txBox="1">
            <a:spLocks/>
          </p:cNvSpPr>
          <p:nvPr/>
        </p:nvSpPr>
        <p:spPr>
          <a:xfrm>
            <a:off x="1371600" y="3429738"/>
            <a:ext cx="7745767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ga-IE" sz="2800" dirty="0">
                <a:latin typeface="Seanchló" panose="020B0500000000000000" pitchFamily="34" charset="0"/>
              </a:rPr>
              <a:t>“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And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he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would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never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tire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of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suggesting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either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mountain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or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rock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obstruction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river-bank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or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wall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that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might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prevent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the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racing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-tide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of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800" i="1" dirty="0" err="1">
                <a:latin typeface="Cambria" panose="02040503050406030204" pitchFamily="18" charset="0"/>
                <a:ea typeface="Cambria" panose="02040503050406030204" pitchFamily="18" charset="0"/>
              </a:rPr>
              <a:t>the</a:t>
            </a:r>
            <a:r>
              <a:rPr lang="ga-IE" sz="2800" i="1" dirty="0">
                <a:latin typeface="Cambria" panose="02040503050406030204" pitchFamily="18" charset="0"/>
                <a:ea typeface="Cambria" panose="02040503050406030204" pitchFamily="18" charset="0"/>
              </a:rPr>
              <a:t> Galltacht.</a:t>
            </a:r>
            <a:r>
              <a:rPr lang="ga-IE" sz="2800" dirty="0">
                <a:latin typeface="Cambria" panose="02040503050406030204" pitchFamily="18" charset="0"/>
                <a:ea typeface="Cambria" panose="02040503050406030204" pitchFamily="18" charset="0"/>
              </a:rPr>
              <a:t>”</a:t>
            </a:r>
            <a:br>
              <a:rPr lang="ga-IE" sz="2800" dirty="0">
                <a:latin typeface="Seanchló" panose="020B0500000000000000" pitchFamily="34" charset="0"/>
              </a:rPr>
            </a:br>
            <a:endParaRPr lang="ga-IE" sz="2800" dirty="0">
              <a:latin typeface="Seanchló" panose="020B0500000000000000" pitchFamily="34" charset="0"/>
            </a:endParaRPr>
          </a:p>
        </p:txBody>
      </p:sp>
      <p:sp>
        <p:nvSpPr>
          <p:cNvPr id="7" name="Teideal 1">
            <a:extLst>
              <a:ext uri="{FF2B5EF4-FFF2-40B4-BE49-F238E27FC236}">
                <a16:creationId xmlns:a16="http://schemas.microsoft.com/office/drawing/2014/main" id="{315972BA-2A77-4DEE-94DB-2077FED266AA}"/>
              </a:ext>
            </a:extLst>
          </p:cNvPr>
          <p:cNvSpPr txBox="1">
            <a:spLocks/>
          </p:cNvSpPr>
          <p:nvPr/>
        </p:nvSpPr>
        <p:spPr>
          <a:xfrm>
            <a:off x="6096000" y="5246331"/>
            <a:ext cx="3429739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ga-IE" sz="2000" i="1" dirty="0">
                <a:latin typeface="Cambria" panose="02040503050406030204" pitchFamily="18" charset="0"/>
                <a:ea typeface="Cambria" panose="02040503050406030204" pitchFamily="18" charset="0"/>
              </a:rPr>
              <a:t>Sean-ghall</a:t>
            </a:r>
            <a:r>
              <a:rPr lang="ga-IE" sz="2000" dirty="0">
                <a:latin typeface="Cambria" panose="02040503050406030204" pitchFamily="18" charset="0"/>
                <a:ea typeface="Cambria" panose="02040503050406030204" pitchFamily="18" charset="0"/>
              </a:rPr>
              <a:t> ag caint ar </a:t>
            </a:r>
            <a:br>
              <a:rPr lang="ga-IE" sz="20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sz="2000" dirty="0">
                <a:latin typeface="Cambria" panose="02040503050406030204" pitchFamily="18" charset="0"/>
                <a:ea typeface="Cambria" panose="02040503050406030204" pitchFamily="18" charset="0"/>
              </a:rPr>
              <a:t>William </a:t>
            </a:r>
            <a:r>
              <a:rPr lang="ga-IE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Bulfin</a:t>
            </a:r>
            <a:r>
              <a:rPr lang="ga-IE" sz="2000" dirty="0">
                <a:latin typeface="Cambria" panose="02040503050406030204" pitchFamily="18" charset="0"/>
                <a:ea typeface="Cambria" panose="02040503050406030204" pitchFamily="18" charset="0"/>
              </a:rPr>
              <a:t>, ~1898</a:t>
            </a:r>
            <a:br>
              <a:rPr lang="ga-IE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26" name="Picture 2" descr="2015 issue Travel Writing">
            <a:extLst>
              <a:ext uri="{FF2B5EF4-FFF2-40B4-BE49-F238E27FC236}">
                <a16:creationId xmlns:a16="http://schemas.microsoft.com/office/drawing/2014/main" id="{79630C89-B3E0-4EA5-A7D1-E022377E9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567" y="3429000"/>
            <a:ext cx="2703666" cy="343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iúr 7">
            <a:extLst>
              <a:ext uri="{FF2B5EF4-FFF2-40B4-BE49-F238E27FC236}">
                <a16:creationId xmlns:a16="http://schemas.microsoft.com/office/drawing/2014/main" id="{5A9E3ECA-7469-4D25-88A7-4E27074224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69" t="30809" r="3883" b="41100"/>
          <a:stretch/>
        </p:blipFill>
        <p:spPr>
          <a:xfrm>
            <a:off x="1327212" y="1084604"/>
            <a:ext cx="10057452" cy="174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910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8EA6A210-12A9-43A4-B2FC-49432FD09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062839" cy="1485900"/>
          </a:xfrm>
        </p:spPr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Bogadh i dtreo neamhspleáchais</a:t>
            </a: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750F0FBE-7CCB-4E0D-B463-15C2194B44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825014" cy="3581401"/>
          </a:xfrm>
        </p:spPr>
        <p:txBody>
          <a:bodyPr>
            <a:normAutofit fontScale="92500" lnSpcReduction="10000"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Éire fós ina cuid d’Impireacht na Breataine sa bhliain 1900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Irish </a:t>
            </a:r>
            <a:r>
              <a:rPr lang="ga-IE" i="1" dirty="0" err="1">
                <a:latin typeface="Cambria" panose="02040503050406030204" pitchFamily="18" charset="0"/>
                <a:ea typeface="Cambria" panose="02040503050406030204" pitchFamily="18" charset="0"/>
              </a:rPr>
              <a:t>Parliamentary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 Party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ag troid le haghaidh </a:t>
            </a:r>
            <a:r>
              <a:rPr lang="ga-IE" i="1" dirty="0" err="1">
                <a:latin typeface="Cambria" panose="02040503050406030204" pitchFamily="18" charset="0"/>
                <a:ea typeface="Cambria" panose="02040503050406030204" pitchFamily="18" charset="0"/>
              </a:rPr>
              <a:t>Home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i="1" dirty="0" err="1">
                <a:latin typeface="Cambria" panose="02040503050406030204" pitchFamily="18" charset="0"/>
                <a:ea typeface="Cambria" panose="02040503050406030204" pitchFamily="18" charset="0"/>
              </a:rPr>
              <a:t>Rule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tríd an gcóras polaitíochta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D’éirigh leo an“</a:t>
            </a:r>
            <a:r>
              <a:rPr lang="en-GB" i="0" dirty="0">
                <a:latin typeface="Cambria" panose="02040503050406030204" pitchFamily="18" charset="0"/>
                <a:ea typeface="Cambria" panose="02040503050406030204" pitchFamily="18" charset="0"/>
              </a:rPr>
              <a:t>Third Irish Home Rule Bill</a:t>
            </a:r>
            <a:r>
              <a:rPr lang="ga-IE" i="0" dirty="0">
                <a:latin typeface="Cambria" panose="02040503050406030204" pitchFamily="18" charset="0"/>
                <a:ea typeface="Cambria" panose="02040503050406030204" pitchFamily="18" charset="0"/>
              </a:rPr>
              <a:t>”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a bhaint amach in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Westminster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1914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i="0" dirty="0">
                <a:latin typeface="Cambria" panose="02040503050406030204" pitchFamily="18" charset="0"/>
                <a:ea typeface="Cambria" panose="02040503050406030204" pitchFamily="18" charset="0"/>
              </a:rPr>
              <a:t>Ach cuireadh </a:t>
            </a:r>
            <a:r>
              <a:rPr lang="ga-IE" i="1" dirty="0" err="1">
                <a:latin typeface="Cambria" panose="02040503050406030204" pitchFamily="18" charset="0"/>
                <a:ea typeface="Cambria" panose="02040503050406030204" pitchFamily="18" charset="0"/>
              </a:rPr>
              <a:t>Home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i="1" dirty="0" err="1">
                <a:latin typeface="Cambria" panose="02040503050406030204" pitchFamily="18" charset="0"/>
                <a:ea typeface="Cambria" panose="02040503050406030204" pitchFamily="18" charset="0"/>
              </a:rPr>
              <a:t>Rule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ar athló mar gheall ar an Chéad Chogadh Domhanda</a:t>
            </a:r>
            <a:endParaRPr lang="ga-IE" i="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FC1C3A47-5A92-42F2-96F9-4DE6CD7E8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5402" y="2285999"/>
            <a:ext cx="5157611" cy="3581401"/>
          </a:xfrm>
        </p:spPr>
        <p:txBody>
          <a:bodyPr>
            <a:normAutofit fontScale="92500" lnSpcReduction="10000"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Déanann 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Óglaigh na hÉireann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agus grúpaí eile iarracht poblacht a bhaint amach in Éirí Amach na Cásca, 1916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theip orthu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cuireadh na ceannairí chun báis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fearg i measc an phobail atá tuirseach den chogadh</a:t>
            </a:r>
          </a:p>
          <a:p>
            <a:pPr lvl="1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Cailleann an IPP tacaíocht na ndaoine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Tuilleadh tacaíochta ag dul do 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Sinn Féin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512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ECEC37A8-1713-4363-90CA-9E80865DC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Cogadh na Saoirse (1919-1921)</a:t>
            </a: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06CB505A-DD9E-45A0-93A1-52B2E2578F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599" y="2285999"/>
            <a:ext cx="4798381" cy="4310110"/>
          </a:xfrm>
        </p:spPr>
        <p:txBody>
          <a:bodyPr>
            <a:normAutofit fontScale="92500" lnSpcReduction="20000"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Baineann 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Óglaigh na hÉireann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úsáid as an treallchogaíocht chun riail na Breataine in Éirinn a chur as riocht</a:t>
            </a: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Tugtar </a:t>
            </a:r>
            <a:r>
              <a:rPr lang="ga-IE" i="1" dirty="0" err="1">
                <a:latin typeface="Cambria" panose="02040503050406030204" pitchFamily="18" charset="0"/>
                <a:ea typeface="Cambria" panose="02040503050406030204" pitchFamily="18" charset="0"/>
              </a:rPr>
              <a:t>Home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i="1" dirty="0" err="1">
                <a:latin typeface="Cambria" panose="02040503050406030204" pitchFamily="18" charset="0"/>
                <a:ea typeface="Cambria" panose="02040503050406030204" pitchFamily="18" charset="0"/>
              </a:rPr>
              <a:t>Rule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d’Éirinn in 1920, ach déantar dhá leath den tír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Eagla ar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phrotastúnaigh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faoi “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Rome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Rule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” i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mBÁC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2 rialtas nua – BÁC + Béal Feirste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Theipeann ar Chonstáblacht Ríoga na hÉireann smacht a chur ar na ceannaircigh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Tugann an Briotanaigh isteach na “</a:t>
            </a:r>
            <a:r>
              <a:rPr lang="ga-IE" i="0" dirty="0">
                <a:latin typeface="Cambria" panose="02040503050406030204" pitchFamily="18" charset="0"/>
                <a:ea typeface="Cambria" panose="02040503050406030204" pitchFamily="18" charset="0"/>
              </a:rPr>
              <a:t>Dúchrónaigh”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b’fhuath le muintir na hÉireann iad</a:t>
            </a:r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21569429-7B3D-4480-8779-9AEF68AF58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4572001"/>
          </a:xfrm>
        </p:spPr>
        <p:txBody>
          <a:bodyPr>
            <a:normAutofit fontScale="92500" lnSpcReduction="20000"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Tagann an cogadh chun deiridh le sos cogaidh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Fuair na ceannaircigh cuireadh chuig cainteanna i Londain</a:t>
            </a:r>
          </a:p>
          <a:p>
            <a:pPr lvl="1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Theip ar na hionadaithe Éireannacha poblacht aontaithe a bhaint amach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D’athraíodh “Deisceart Éireann” go “Saorstát Éireann”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Rialtas i mBaile Átha Cliath i gceannas ar chúrsaí na tíre</a:t>
            </a:r>
          </a:p>
          <a:p>
            <a:pPr lvl="2"/>
            <a:r>
              <a:rPr lang="ga-IE" b="1" dirty="0">
                <a:latin typeface="Cambria" panose="02040503050406030204" pitchFamily="18" charset="0"/>
                <a:ea typeface="Cambria" panose="02040503050406030204" pitchFamily="18" charset="0"/>
              </a:rPr>
              <a:t>Polasaí teanga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ina measc!</a:t>
            </a:r>
          </a:p>
        </p:txBody>
      </p:sp>
    </p:spTree>
    <p:extLst>
      <p:ext uri="{BB962C8B-B14F-4D97-AF65-F5344CB8AC3E}">
        <p14:creationId xmlns:p14="http://schemas.microsoft.com/office/powerpoint/2010/main" val="2144563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CA8E8E0F-3F54-4BEF-9360-7F16335AC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An Ghaeilge i Saorstát Éireann(1922-39)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3200" dirty="0">
                <a:latin typeface="Cambria" panose="02040503050406030204" pitchFamily="18" charset="0"/>
                <a:ea typeface="Cambria" panose="02040503050406030204" pitchFamily="18" charset="0"/>
              </a:rPr>
              <a:t>- agus níos déanaí i </a:t>
            </a:r>
            <a:r>
              <a:rPr lang="ga-IE" sz="3200" dirty="0" err="1">
                <a:latin typeface="Cambria" panose="02040503050406030204" pitchFamily="18" charset="0"/>
                <a:ea typeface="Cambria" panose="02040503050406030204" pitchFamily="18" charset="0"/>
              </a:rPr>
              <a:t>bPolacht</a:t>
            </a:r>
            <a:r>
              <a:rPr lang="ga-IE" sz="3200" dirty="0">
                <a:latin typeface="Cambria" panose="02040503050406030204" pitchFamily="18" charset="0"/>
                <a:ea typeface="Cambria" panose="02040503050406030204" pitchFamily="18" charset="0"/>
              </a:rPr>
              <a:t> na hÉireann (1949-inniu)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830CC8FD-2FF0-4A59-B5FA-E46104BA41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5320" y="2285999"/>
            <a:ext cx="5030680" cy="4274599"/>
          </a:xfrm>
        </p:spPr>
        <p:txBody>
          <a:bodyPr>
            <a:normAutofit fontScale="92500" lnSpcReduction="10000"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Aidhm acu iompú teanga a aisiompú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an Ghaeilge a chur in áit an Bhéarla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níor cuireadh dátheangachas chun tosaigh</a:t>
            </a:r>
          </a:p>
          <a:p>
            <a:pPr lvl="1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25-30% de bhunscoileanna na tíre lánGhaeilge faoi lár na 1930daí</a:t>
            </a:r>
          </a:p>
          <a:p>
            <a:pPr lvl="1"/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50&gt;%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trí mheán na Gaeilge go pointe</a:t>
            </a:r>
            <a:endParaRPr lang="ga-IE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Aitheantas do na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Gaeltachtaí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1922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plean eacnamaíochta chun poist a chur ar fáil sna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Gaeltachtaí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chun dul i gcoinne nós na himirce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5987DA81-7E43-4EF5-9270-410FCA0672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5402" y="2285999"/>
            <a:ext cx="5157611" cy="3999391"/>
          </a:xfrm>
        </p:spPr>
        <p:txBody>
          <a:bodyPr>
            <a:normAutofit fontScale="92500" lnSpcReduction="10000"/>
          </a:bodyPr>
          <a:lstStyle/>
          <a:p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Coinneálaíodh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formhór na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státseribhíseach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a bhí ann le linn ceannasaíocht na Breataine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cabhrú le ceannasaíocht a mhalartú 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moladh do na mílte Gaeilge a úsáid, ach níor iompaigh formhór na ndaoine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Bhí an Béarla fós mar phríomhtheanga an rialtais</a:t>
            </a: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Obair a rinneadh trí Ghaeilge san earnáil phoiblí: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1922:  ~14%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1956: &lt;2%</a:t>
            </a:r>
          </a:p>
          <a:p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830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C27CAA7B-3583-4419-8FFD-208114886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a-IE" sz="4000" dirty="0">
                <a:latin typeface="Cambria" panose="02040503050406030204" pitchFamily="18" charset="0"/>
                <a:ea typeface="Cambria" panose="02040503050406030204" pitchFamily="18" charset="0"/>
              </a:rPr>
              <a:t>Meath na nGaeltachtaí sa 20ú haois</a:t>
            </a:r>
            <a:endParaRPr lang="ga-IE" sz="4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Coinneálaí ionaid inneachair 5" descr="Pictiúr a bhfuil léarscáil ann&#10;&#10;Gineadh an tuairisc go huathoibríoch">
            <a:extLst>
              <a:ext uri="{FF2B5EF4-FFF2-40B4-BE49-F238E27FC236}">
                <a16:creationId xmlns:a16="http://schemas.microsoft.com/office/drawing/2014/main" id="{B2592748-EE53-4CC4-AFA1-225FA03B939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701" y="2181787"/>
            <a:ext cx="3306951" cy="4130287"/>
          </a:xfrm>
        </p:spPr>
      </p:pic>
      <p:pic>
        <p:nvPicPr>
          <p:cNvPr id="8" name="Coinneálaí ionaid inneachair 7" descr="Pictiúr a bhfuil léarscáil ann&#10;&#10;Gineadh an tuairisc go huathoibríoch">
            <a:extLst>
              <a:ext uri="{FF2B5EF4-FFF2-40B4-BE49-F238E27FC236}">
                <a16:creationId xmlns:a16="http://schemas.microsoft.com/office/drawing/2014/main" id="{CA71EC36-C966-4432-8796-FF243827D44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652" y="2171700"/>
            <a:ext cx="3306950" cy="4118656"/>
          </a:xfrm>
        </p:spPr>
      </p:pic>
      <p:pic>
        <p:nvPicPr>
          <p:cNvPr id="10" name="Pictiúr 9" descr="Pictiúr a bhfuil teachtaireacht téacs, léarscáil ann&#10;&#10;Gineadh an tuairisc go huathoibríoch">
            <a:extLst>
              <a:ext uri="{FF2B5EF4-FFF2-40B4-BE49-F238E27FC236}">
                <a16:creationId xmlns:a16="http://schemas.microsoft.com/office/drawing/2014/main" id="{C0541329-F72D-4634-902C-6C6B500D66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603" y="2181787"/>
            <a:ext cx="3306950" cy="4150983"/>
          </a:xfrm>
          <a:prstGeom prst="rect">
            <a:avLst/>
          </a:prstGeom>
        </p:spPr>
      </p:pic>
      <p:sp>
        <p:nvSpPr>
          <p:cNvPr id="11" name="Bosca téacs 10">
            <a:extLst>
              <a:ext uri="{FF2B5EF4-FFF2-40B4-BE49-F238E27FC236}">
                <a16:creationId xmlns:a16="http://schemas.microsoft.com/office/drawing/2014/main" id="{C563DAF1-AFB8-41A1-91D9-553345DEEEFA}"/>
              </a:ext>
            </a:extLst>
          </p:cNvPr>
          <p:cNvSpPr txBox="1"/>
          <p:nvPr/>
        </p:nvSpPr>
        <p:spPr>
          <a:xfrm>
            <a:off x="3133817" y="5734974"/>
            <a:ext cx="720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/>
              <a:t>1926</a:t>
            </a:r>
          </a:p>
        </p:txBody>
      </p:sp>
      <p:sp>
        <p:nvSpPr>
          <p:cNvPr id="13" name="Bosca téacs 12">
            <a:extLst>
              <a:ext uri="{FF2B5EF4-FFF2-40B4-BE49-F238E27FC236}">
                <a16:creationId xmlns:a16="http://schemas.microsoft.com/office/drawing/2014/main" id="{A92C05BC-9ADB-4766-8323-9EFE652E2698}"/>
              </a:ext>
            </a:extLst>
          </p:cNvPr>
          <p:cNvSpPr txBox="1"/>
          <p:nvPr/>
        </p:nvSpPr>
        <p:spPr>
          <a:xfrm>
            <a:off x="6562077" y="5707509"/>
            <a:ext cx="720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/>
              <a:t>1956</a:t>
            </a:r>
          </a:p>
        </p:txBody>
      </p:sp>
      <p:sp>
        <p:nvSpPr>
          <p:cNvPr id="15" name="Bosca téacs 14">
            <a:extLst>
              <a:ext uri="{FF2B5EF4-FFF2-40B4-BE49-F238E27FC236}">
                <a16:creationId xmlns:a16="http://schemas.microsoft.com/office/drawing/2014/main" id="{96674C66-43E8-43C7-9D3D-0F94EAE53DF3}"/>
              </a:ext>
            </a:extLst>
          </p:cNvPr>
          <p:cNvSpPr txBox="1"/>
          <p:nvPr/>
        </p:nvSpPr>
        <p:spPr>
          <a:xfrm>
            <a:off x="9857209" y="5734974"/>
            <a:ext cx="71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/>
              <a:t>2007</a:t>
            </a:r>
          </a:p>
        </p:txBody>
      </p:sp>
    </p:spTree>
    <p:extLst>
      <p:ext uri="{BB962C8B-B14F-4D97-AF65-F5344CB8AC3E}">
        <p14:creationId xmlns:p14="http://schemas.microsoft.com/office/powerpoint/2010/main" val="2798831497"/>
      </p:ext>
    </p:extLst>
  </p:cSld>
  <p:clrMapOvr>
    <a:masterClrMapping/>
  </p:clrMapOvr>
</p:sld>
</file>

<file path=ppt/theme/theme1.xml><?xml version="1.0" encoding="utf-8"?>
<a:theme xmlns:a="http://schemas.openxmlformats.org/drawingml/2006/main" name="Bearradh">
  <a:themeElements>
    <a:clrScheme name="Bearradh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Bearradh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earradh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812</Words>
  <Application>Microsoft Office PowerPoint</Application>
  <PresentationFormat>Scáileán leathan</PresentationFormat>
  <Paragraphs>92</Paragraphs>
  <Slides>11</Slides>
  <Notes>0</Notes>
  <HiddenSlides>0</HiddenSlides>
  <MMClips>0</MMClips>
  <ScaleCrop>false</ScaleCrop>
  <HeadingPairs>
    <vt:vector size="6" baseType="variant">
      <vt:variant>
        <vt:lpstr>Clófhoirne a úsáideadh</vt:lpstr>
      </vt:variant>
      <vt:variant>
        <vt:i4>3</vt:i4>
      </vt:variant>
      <vt:variant>
        <vt:lpstr>Téama</vt:lpstr>
      </vt:variant>
      <vt:variant>
        <vt:i4>1</vt:i4>
      </vt:variant>
      <vt:variant>
        <vt:lpstr>Teidil sleamhnáin</vt:lpstr>
      </vt:variant>
      <vt:variant>
        <vt:i4>11</vt:i4>
      </vt:variant>
    </vt:vector>
  </HeadingPairs>
  <TitlesOfParts>
    <vt:vector size="15" baseType="lpstr">
      <vt:lpstr>Cambria</vt:lpstr>
      <vt:lpstr>Franklin Gothic Book</vt:lpstr>
      <vt:lpstr>Seanchló</vt:lpstr>
      <vt:lpstr>Bearradh</vt:lpstr>
      <vt:lpstr>An tAthbheóchán</vt:lpstr>
      <vt:lpstr>Meath na Gaeilge sa 19ú haois</vt:lpstr>
      <vt:lpstr>Éire ag tús an Athbheócháin(1880-1921)</vt:lpstr>
      <vt:lpstr>Iarrachtaí Cultúr na nGael a chaomhnú ~1900</vt:lpstr>
      <vt:lpstr>Láithreoireacht PowerPoint</vt:lpstr>
      <vt:lpstr>Bogadh i dtreo neamhspleáchais</vt:lpstr>
      <vt:lpstr>Cogadh na Saoirse (1919-1921)</vt:lpstr>
      <vt:lpstr>An Ghaeilge i Saorstát Éireann(1922-39)  - agus níos déanaí i bPolacht na hÉireann (1949-inniu)</vt:lpstr>
      <vt:lpstr>Meath na nGaeltachtaí sa 20ú haois</vt:lpstr>
      <vt:lpstr>Ar éirigh leis an Athbheóchán?</vt:lpstr>
      <vt:lpstr>Tuilleadh leitheoireachta  Tadhg Ó hIfearnáin, ‘Irish-Speaking Society and the State’, The Celtic Languages, 2nd edition, Ball and Muller (eds) (Routledge: 2010), 539-586.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the Irish Language</dc:title>
  <dc:creator>Philip McGill</dc:creator>
  <cp:lastModifiedBy>Philip Mac A' Ghoill</cp:lastModifiedBy>
  <cp:revision>62</cp:revision>
  <dcterms:created xsi:type="dcterms:W3CDTF">2020-10-02T17:24:59Z</dcterms:created>
  <dcterms:modified xsi:type="dcterms:W3CDTF">2021-10-28T10:36:17Z</dcterms:modified>
</cp:coreProperties>
</file>