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 McGill" initials="PM" lastIdx="1" clrIdx="0">
    <p:extLst>
      <p:ext uri="{19B8F6BF-5375-455C-9EA6-DF929625EA0E}">
        <p15:presenceInfo xmlns:p15="http://schemas.microsoft.com/office/powerpoint/2012/main" userId="Philip McG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íl mheánach 2 – Aicean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eamhnán teidi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a-IE"/>
              <a:t>Cliceáil chun stíl fotheidil an mháistir a chur in eagar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848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deal agus téacs ingear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83239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deal ingearach agus téa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48645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deal agus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40922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eanntásc ranná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há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5038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á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236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n teideal amhá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9768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á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283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achar le fotheid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63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iúr le foscríbhi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/>
              <a:t>Cliceáil ar an deilbhín chun pictiúr a chur leis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35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2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2114420F-AFF0-4E61-B260-8F674D5D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3076" y="1778929"/>
            <a:ext cx="9551602" cy="2098226"/>
          </a:xfrm>
        </p:spPr>
        <p:txBody>
          <a:bodyPr/>
          <a:lstStyle/>
          <a:p>
            <a:pPr algn="r"/>
            <a:r>
              <a:rPr lang="ga-IE" sz="4800" cap="none" dirty="0">
                <a:latin typeface="Cambria" panose="02040503050406030204" pitchFamily="18" charset="0"/>
                <a:ea typeface="Cambria" panose="02040503050406030204" pitchFamily="18" charset="0"/>
              </a:rPr>
              <a:t>Labhair Béarla nó beidh daor ort!</a:t>
            </a:r>
          </a:p>
        </p:txBody>
      </p:sp>
      <p:sp>
        <p:nvSpPr>
          <p:cNvPr id="3" name="Fotheideal 2">
            <a:extLst>
              <a:ext uri="{FF2B5EF4-FFF2-40B4-BE49-F238E27FC236}">
                <a16:creationId xmlns:a16="http://schemas.microsoft.com/office/drawing/2014/main" id="{B823B184-AA5E-4197-A498-6E875ADAC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8497" y="3956279"/>
            <a:ext cx="8566181" cy="1086237"/>
          </a:xfrm>
        </p:spPr>
        <p:txBody>
          <a:bodyPr>
            <a:normAutofit/>
          </a:bodyPr>
          <a:lstStyle/>
          <a:p>
            <a:pPr algn="r"/>
            <a:r>
              <a:rPr lang="ga-IE" sz="3600" i="1" dirty="0">
                <a:latin typeface="Cambria" panose="02040503050406030204" pitchFamily="18" charset="0"/>
                <a:ea typeface="Cambria" panose="02040503050406030204" pitchFamily="18" charset="0"/>
              </a:rPr>
              <a:t>iompú teanga san 18ú agus sa 19ú haois</a:t>
            </a: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9F3A706E-3106-45A1-8296-A202FAD953A0}"/>
              </a:ext>
            </a:extLst>
          </p:cNvPr>
          <p:cNvSpPr txBox="1"/>
          <p:nvPr/>
        </p:nvSpPr>
        <p:spPr>
          <a:xfrm>
            <a:off x="1198485" y="5663954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Philip Mac a’ Ghoill ~ mcgillph@tcd.ie </a:t>
            </a:r>
          </a:p>
        </p:txBody>
      </p:sp>
    </p:spTree>
    <p:extLst>
      <p:ext uri="{BB962C8B-B14F-4D97-AF65-F5344CB8AC3E}">
        <p14:creationId xmlns:p14="http://schemas.microsoft.com/office/powerpoint/2010/main" val="255317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AEE6D6D-3CF8-4521-AC71-3FE774A50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Éire sa 17ú haois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9C0E1A1D-6B3F-41B9-9CF2-B1AC3387D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1033" y="1873188"/>
            <a:ext cx="5650265" cy="4499037"/>
          </a:xfrm>
        </p:spPr>
        <p:txBody>
          <a:bodyPr>
            <a:normAutofit fontScale="92500" lnSpcReduction="10000"/>
          </a:bodyPr>
          <a:lstStyle/>
          <a:p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Deireadh le ceannasaíocht na nGael, leanann pátrúnacht ar na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healaíona</a:t>
            </a: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 go dtí lár an 17ú haois</a:t>
            </a:r>
            <a:b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Teitheadh na nIarlaí </a:t>
            </a:r>
          </a:p>
          <a:p>
            <a:pPr lvl="1"/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Thréig Ó Néill agus Ó Domhnaill a dteidil agus a dtalamh</a:t>
            </a:r>
          </a:p>
          <a:p>
            <a:pPr lvl="1"/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tugadh isteach iarlaí nua a bheadh dílis do rí Shasana</a:t>
            </a:r>
            <a:b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Tugadh isteach na péindlíthe (1695)</a:t>
            </a:r>
          </a:p>
          <a:p>
            <a:pPr lvl="1"/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Caitlicí/Gaeilgeoirí ina saoránaigh den dara grád</a:t>
            </a:r>
          </a:p>
        </p:txBody>
      </p:sp>
      <p:pic>
        <p:nvPicPr>
          <p:cNvPr id="13" name="Pictiúr 12" descr="Pictiúr a bhfuil teachtaireacht téacs, grianghraf, duine, grúpa ann&#10;&#10;Gineadh an tuairisc go huathoibríoch">
            <a:extLst>
              <a:ext uri="{FF2B5EF4-FFF2-40B4-BE49-F238E27FC236}">
                <a16:creationId xmlns:a16="http://schemas.microsoft.com/office/drawing/2014/main" id="{87BA55F5-D83C-4820-90BF-001297CAC4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4" t="9692" r="27263" b="30765"/>
          <a:stretch/>
        </p:blipFill>
        <p:spPr>
          <a:xfrm>
            <a:off x="6972300" y="1361609"/>
            <a:ext cx="5219700" cy="3981916"/>
          </a:xfrm>
          <a:prstGeom prst="rect">
            <a:avLst/>
          </a:prstGeom>
        </p:spPr>
      </p:pic>
      <p:sp>
        <p:nvSpPr>
          <p:cNvPr id="14" name="Bosca téacs 13">
            <a:extLst>
              <a:ext uri="{FF2B5EF4-FFF2-40B4-BE49-F238E27FC236}">
                <a16:creationId xmlns:a16="http://schemas.microsoft.com/office/drawing/2014/main" id="{3EEAACEA-8F40-40DD-9278-055FE4DA10EE}"/>
              </a:ext>
            </a:extLst>
          </p:cNvPr>
          <p:cNvSpPr txBox="1"/>
          <p:nvPr/>
        </p:nvSpPr>
        <p:spPr>
          <a:xfrm>
            <a:off x="6976631" y="5343525"/>
            <a:ext cx="52838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Teitheadh na nIarlaí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(1607)</a:t>
            </a:r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Theith Ó Néill, Ó Domhnaill, agus tiarnaí eile go dtí 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Spáinn, ach theip orthu éirí amach nua a chothú</a:t>
            </a:r>
          </a:p>
        </p:txBody>
      </p:sp>
    </p:spTree>
    <p:extLst>
      <p:ext uri="{BB962C8B-B14F-4D97-AF65-F5344CB8AC3E}">
        <p14:creationId xmlns:p14="http://schemas.microsoft.com/office/powerpoint/2010/main" val="150027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C53B171A-47BD-43C3-AE82-C22F560E4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379058"/>
            <a:ext cx="5667375" cy="1485900"/>
          </a:xfrm>
        </p:spPr>
        <p:txBody>
          <a:bodyPr/>
          <a:lstStyle/>
          <a:p>
            <a:pPr algn="ct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Plandáil Uladh (1609)</a:t>
            </a:r>
          </a:p>
        </p:txBody>
      </p:sp>
      <p:pic>
        <p:nvPicPr>
          <p:cNvPr id="6" name="Coinneálaí ionaid inneachair 5" descr="Pictiúr a bhfuil léarscáil ann&#10;&#10;Gineadh an tuairisc go huathoibríoch">
            <a:extLst>
              <a:ext uri="{FF2B5EF4-FFF2-40B4-BE49-F238E27FC236}">
                <a16:creationId xmlns:a16="http://schemas.microsoft.com/office/drawing/2014/main" id="{D712DFF4-E336-46D4-B03F-C49010BB79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887" y="0"/>
            <a:ext cx="5491113" cy="6858000"/>
          </a:xfrm>
        </p:spPr>
      </p:pic>
      <p:sp>
        <p:nvSpPr>
          <p:cNvPr id="7" name="Bosca téacs 6">
            <a:extLst>
              <a:ext uri="{FF2B5EF4-FFF2-40B4-BE49-F238E27FC236}">
                <a16:creationId xmlns:a16="http://schemas.microsoft.com/office/drawing/2014/main" id="{438AE623-BE18-434E-B37D-E59C36FF0E12}"/>
              </a:ext>
            </a:extLst>
          </p:cNvPr>
          <p:cNvSpPr txBox="1"/>
          <p:nvPr/>
        </p:nvSpPr>
        <p:spPr>
          <a:xfrm>
            <a:off x="751180" y="1458558"/>
            <a:ext cx="574533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Tugadh talamh na nGael do choilínigh as Sasana agus as deisceart Alban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iarracht cultúr Shasana a chur chun tosaigh</a:t>
            </a:r>
            <a:b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Cúige Uladh an réigiún ba dhoicheallaí</a:t>
            </a:r>
            <a:b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roimh thionchar na Sasanach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go hiomlán Gaelach agus Caitliceach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ga-IE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Bhí na coilínigh dílis don rí, </a:t>
            </a:r>
            <a:r>
              <a:rPr lang="ga-IE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labhradar</a:t>
            </a:r>
            <a:b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2400" dirty="0">
                <a:latin typeface="Cambria" panose="02040503050406030204" pitchFamily="18" charset="0"/>
                <a:ea typeface="Cambria" panose="02040503050406030204" pitchFamily="18" charset="0"/>
              </a:rPr>
              <a:t>Béarla, agus protastúnaigh a bhí iontu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meastar go raibh 80,000 coilíneach in Uladh faoi 1620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Bosca téacs 7">
            <a:extLst>
              <a:ext uri="{FF2B5EF4-FFF2-40B4-BE49-F238E27FC236}">
                <a16:creationId xmlns:a16="http://schemas.microsoft.com/office/drawing/2014/main" id="{DA442081-4E8D-4A1C-9EA6-146B748B4DB2}"/>
              </a:ext>
            </a:extLst>
          </p:cNvPr>
          <p:cNvSpPr txBox="1"/>
          <p:nvPr/>
        </p:nvSpPr>
        <p:spPr>
          <a:xfrm>
            <a:off x="7199791" y="394132"/>
            <a:ext cx="1851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Coilínigh as Sasana</a:t>
            </a:r>
          </a:p>
        </p:txBody>
      </p:sp>
      <p:sp>
        <p:nvSpPr>
          <p:cNvPr id="10" name="Bosca téacs 9">
            <a:extLst>
              <a:ext uri="{FF2B5EF4-FFF2-40B4-BE49-F238E27FC236}">
                <a16:creationId xmlns:a16="http://schemas.microsoft.com/office/drawing/2014/main" id="{50E9383F-98FC-4FA1-B161-8FF62E7978F9}"/>
              </a:ext>
            </a:extLst>
          </p:cNvPr>
          <p:cNvSpPr txBox="1"/>
          <p:nvPr/>
        </p:nvSpPr>
        <p:spPr>
          <a:xfrm>
            <a:off x="7199791" y="625553"/>
            <a:ext cx="1755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Coilínigh as Alban</a:t>
            </a:r>
          </a:p>
        </p:txBody>
      </p:sp>
      <p:sp>
        <p:nvSpPr>
          <p:cNvPr id="12" name="Bosca téacs 11">
            <a:extLst>
              <a:ext uri="{FF2B5EF4-FFF2-40B4-BE49-F238E27FC236}">
                <a16:creationId xmlns:a16="http://schemas.microsoft.com/office/drawing/2014/main" id="{71CBF14A-0DA2-46E1-887C-F9FE20D4DC49}"/>
              </a:ext>
            </a:extLst>
          </p:cNvPr>
          <p:cNvSpPr txBox="1"/>
          <p:nvPr/>
        </p:nvSpPr>
        <p:spPr>
          <a:xfrm>
            <a:off x="7199791" y="833161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Meascán</a:t>
            </a:r>
          </a:p>
        </p:txBody>
      </p:sp>
      <p:sp>
        <p:nvSpPr>
          <p:cNvPr id="14" name="Bosca téacs 13">
            <a:extLst>
              <a:ext uri="{FF2B5EF4-FFF2-40B4-BE49-F238E27FC236}">
                <a16:creationId xmlns:a16="http://schemas.microsoft.com/office/drawing/2014/main" id="{9A3A12D0-8FE7-4E24-B890-D702F2D8D7A3}"/>
              </a:ext>
            </a:extLst>
          </p:cNvPr>
          <p:cNvSpPr txBox="1"/>
          <p:nvPr/>
        </p:nvSpPr>
        <p:spPr>
          <a:xfrm>
            <a:off x="7199791" y="1028425"/>
            <a:ext cx="1566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Plandáil </a:t>
            </a:r>
            <a:b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sz="1600" dirty="0">
                <a:latin typeface="Cambria" panose="02040503050406030204" pitchFamily="18" charset="0"/>
                <a:ea typeface="Cambria" panose="02040503050406030204" pitchFamily="18" charset="0"/>
              </a:rPr>
              <a:t>phríobháideach</a:t>
            </a:r>
          </a:p>
        </p:txBody>
      </p:sp>
      <p:sp>
        <p:nvSpPr>
          <p:cNvPr id="15" name="Bosca téacs 14">
            <a:extLst>
              <a:ext uri="{FF2B5EF4-FFF2-40B4-BE49-F238E27FC236}">
                <a16:creationId xmlns:a16="http://schemas.microsoft.com/office/drawing/2014/main" id="{18751213-5AFE-45B3-8258-AADDC0A7AC79}"/>
              </a:ext>
            </a:extLst>
          </p:cNvPr>
          <p:cNvSpPr txBox="1"/>
          <p:nvPr/>
        </p:nvSpPr>
        <p:spPr>
          <a:xfrm>
            <a:off x="11254823" y="331294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Pháil</a:t>
            </a:r>
          </a:p>
        </p:txBody>
      </p:sp>
      <p:sp>
        <p:nvSpPr>
          <p:cNvPr id="17" name="Bosca téacs 16">
            <a:extLst>
              <a:ext uri="{FF2B5EF4-FFF2-40B4-BE49-F238E27FC236}">
                <a16:creationId xmlns:a16="http://schemas.microsoft.com/office/drawing/2014/main" id="{667F7C78-F79A-401D-A2BA-7B862D959D5F}"/>
              </a:ext>
            </a:extLst>
          </p:cNvPr>
          <p:cNvSpPr txBox="1"/>
          <p:nvPr/>
        </p:nvSpPr>
        <p:spPr>
          <a:xfrm>
            <a:off x="8071731" y="2967335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Plandáil</a:t>
            </a:r>
            <a:b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Laois/Uíbh Fhailí </a:t>
            </a:r>
            <a:b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1556</a:t>
            </a:r>
          </a:p>
        </p:txBody>
      </p:sp>
      <p:sp>
        <p:nvSpPr>
          <p:cNvPr id="19" name="Bosca téacs 18">
            <a:extLst>
              <a:ext uri="{FF2B5EF4-FFF2-40B4-BE49-F238E27FC236}">
                <a16:creationId xmlns:a16="http://schemas.microsoft.com/office/drawing/2014/main" id="{5336E2AF-4664-44B1-8036-DB21751E1321}"/>
              </a:ext>
            </a:extLst>
          </p:cNvPr>
          <p:cNvSpPr txBox="1"/>
          <p:nvPr/>
        </p:nvSpPr>
        <p:spPr>
          <a:xfrm>
            <a:off x="8107446" y="5246711"/>
            <a:ext cx="1351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Plandáil </a:t>
            </a:r>
            <a:b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 Mumhan</a:t>
            </a:r>
            <a:b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1586</a:t>
            </a:r>
          </a:p>
        </p:txBody>
      </p:sp>
    </p:spTree>
    <p:extLst>
      <p:ext uri="{BB962C8B-B14F-4D97-AF65-F5344CB8AC3E}">
        <p14:creationId xmlns:p14="http://schemas.microsoft.com/office/powerpoint/2010/main" val="48555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8B4501A8-E343-46E8-9F22-542E84C3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Éire san 18ú haois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4F7D91E1-A172-4265-9C9A-A6C31E714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5571" y="2311399"/>
            <a:ext cx="5082467" cy="3581401"/>
          </a:xfrm>
        </p:spPr>
        <p:txBody>
          <a:bodyPr>
            <a:norm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Tréimhse síochánta agus rafar in Éirinn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fiú do na Gael, d’ainneoin na míbhuntáistí sóisialta a bhí acu</a:t>
            </a: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~13% den tír faoi cheannasaíocht na seanteaghlaigh Ghaelacha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Béarla teanga na n-uasalaicmí</a:t>
            </a:r>
          </a:p>
        </p:txBody>
      </p:sp>
      <p:graphicFrame>
        <p:nvGraphicFramePr>
          <p:cNvPr id="5" name="Tábla 5">
            <a:extLst>
              <a:ext uri="{FF2B5EF4-FFF2-40B4-BE49-F238E27FC236}">
                <a16:creationId xmlns:a16="http://schemas.microsoft.com/office/drawing/2014/main" id="{AA401381-45E8-40AA-9B53-333AE1F438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102156"/>
              </p:ext>
            </p:extLst>
          </p:nvPr>
        </p:nvGraphicFramePr>
        <p:xfrm>
          <a:off x="5948038" y="2171700"/>
          <a:ext cx="6241001" cy="2966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980">
                  <a:extLst>
                    <a:ext uri="{9D8B030D-6E8A-4147-A177-3AD203B41FA5}">
                      <a16:colId xmlns:a16="http://schemas.microsoft.com/office/drawing/2014/main" val="2779857905"/>
                    </a:ext>
                  </a:extLst>
                </a:gridCol>
                <a:gridCol w="1230582">
                  <a:extLst>
                    <a:ext uri="{9D8B030D-6E8A-4147-A177-3AD203B41FA5}">
                      <a16:colId xmlns:a16="http://schemas.microsoft.com/office/drawing/2014/main" val="1568193388"/>
                    </a:ext>
                  </a:extLst>
                </a:gridCol>
                <a:gridCol w="2201662">
                  <a:extLst>
                    <a:ext uri="{9D8B030D-6E8A-4147-A177-3AD203B41FA5}">
                      <a16:colId xmlns:a16="http://schemas.microsoft.com/office/drawing/2014/main" val="3030857334"/>
                    </a:ext>
                  </a:extLst>
                </a:gridCol>
                <a:gridCol w="1757777">
                  <a:extLst>
                    <a:ext uri="{9D8B030D-6E8A-4147-A177-3AD203B41FA5}">
                      <a16:colId xmlns:a16="http://schemas.microsoft.com/office/drawing/2014/main" val="3118861410"/>
                    </a:ext>
                  </a:extLst>
                </a:gridCol>
              </a:tblGrid>
              <a:tr h="1138107">
                <a:tc>
                  <a:txBody>
                    <a:bodyPr/>
                    <a:lstStyle/>
                    <a:p>
                      <a:pPr algn="ctr"/>
                      <a:endParaRPr lang="ga-IE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Uasal-aicme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Meánaicme</a:t>
                      </a:r>
                    </a:p>
                    <a:p>
                      <a:pPr algn="ctr"/>
                      <a:r>
                        <a:rPr lang="ga-IE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(feirmeoirí móra/ceannaithe)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Ísealaicme</a:t>
                      </a:r>
                    </a:p>
                    <a:p>
                      <a:pPr algn="ctr"/>
                      <a:r>
                        <a:rPr lang="ga-IE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(an chuid is mó den daonra)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937810"/>
                  </a:ext>
                </a:extLst>
              </a:tr>
              <a:tr h="688247">
                <a:tc>
                  <a:txBody>
                    <a:bodyPr/>
                    <a:lstStyle/>
                    <a:p>
                      <a:pPr algn="ctr"/>
                      <a:r>
                        <a:rPr lang="ga-IE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Bailte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Béarla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Béarla </a:t>
                      </a:r>
                      <a:b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</a:b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den chuid is mó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Gaeilge (Béarla agus Gaeilge ní ba </a:t>
                      </a:r>
                      <a:r>
                        <a:rPr lang="ga-IE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dhéanaí</a:t>
                      </a: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6995213"/>
                  </a:ext>
                </a:extLst>
              </a:tr>
              <a:tr h="688247">
                <a:tc>
                  <a:txBody>
                    <a:bodyPr/>
                    <a:lstStyle/>
                    <a:p>
                      <a:pPr algn="ctr"/>
                      <a:r>
                        <a:rPr lang="ga-IE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Tuaith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Béarla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Gaeilge den chuid is mó (níos mó Béarla ní ba </a:t>
                      </a:r>
                      <a:r>
                        <a:rPr lang="ga-IE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dhéanaí</a:t>
                      </a:r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Gaeilge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4985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50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AC4B08FB-9B8B-46A3-81A4-FD39E5ADC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Litríocht san 18ú haois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3C13C0BD-707D-4383-AC89-0031AAAE7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599" y="2285999"/>
            <a:ext cx="5233387" cy="3581401"/>
          </a:xfrm>
        </p:spPr>
        <p:txBody>
          <a:bodyPr>
            <a:normAutofit/>
          </a:bodyPr>
          <a:lstStyle/>
          <a:p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Páirlement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Chloinne</a:t>
            </a:r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 Tomáis </a:t>
            </a:r>
            <a:b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(go luath sa 18ú haois)</a:t>
            </a:r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scigaithris ghrinn ar an gcaidreamh idir na huaisle nua agus lucht na hísealaicme dúchais</a:t>
            </a:r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Cúirt an </a:t>
            </a:r>
            <a:r>
              <a:rPr lang="ga-IE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Mheón-oidhche</a:t>
            </a:r>
            <a:b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le Brian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Merriman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(1790daí)</a:t>
            </a:r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scigaithris ar fhir, mná agus an pósadh</a:t>
            </a:r>
          </a:p>
          <a:p>
            <a:pPr lvl="1"/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23B1FC76-8951-4805-8CD7-527F6A55B1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ga-IE" sz="2400" i="1" dirty="0">
                <a:latin typeface="Cambria" panose="02040503050406030204" pitchFamily="18" charset="0"/>
                <a:ea typeface="Cambria" panose="02040503050406030204" pitchFamily="18" charset="0"/>
              </a:rPr>
              <a:t>Caoineadh Airt Uí Laoghaire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(1773)</a:t>
            </a:r>
            <a:b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le hEibhlín Dubh Ní Chonaill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caoineadh ar a fear céile</a:t>
            </a:r>
          </a:p>
          <a:p>
            <a:pPr lvl="1"/>
            <a:endParaRPr lang="ga-IE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30352" lvl="1" indent="0">
              <a:buNone/>
            </a:pP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Bosca téacs 4">
            <a:extLst>
              <a:ext uri="{FF2B5EF4-FFF2-40B4-BE49-F238E27FC236}">
                <a16:creationId xmlns:a16="http://schemas.microsoft.com/office/drawing/2014/main" id="{F582C557-13BB-4617-A3AC-7D8D8F22CCA1}"/>
              </a:ext>
            </a:extLst>
          </p:cNvPr>
          <p:cNvSpPr txBox="1"/>
          <p:nvPr/>
        </p:nvSpPr>
        <p:spPr>
          <a:xfrm>
            <a:off x="7532019" y="4697346"/>
            <a:ext cx="356507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Tá aistriúcháin díobh seo ar fáil!</a:t>
            </a:r>
          </a:p>
        </p:txBody>
      </p:sp>
    </p:spTree>
    <p:extLst>
      <p:ext uri="{BB962C8B-B14F-4D97-AF65-F5344CB8AC3E}">
        <p14:creationId xmlns:p14="http://schemas.microsoft.com/office/powerpoint/2010/main" val="3823455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0A3595C1-F91D-4C19-9842-1EBE169C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Éire sa 19ú haois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F9B3A65E-CE88-4DAE-9AB0-98504B047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5420" y="1828800"/>
            <a:ext cx="5477524" cy="4669654"/>
          </a:xfrm>
        </p:spPr>
        <p:txBody>
          <a:bodyPr>
            <a:normAutofit fontScale="92500"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Aitheantas don Bhéarla a bheith ina phríomhtheanga don eaglais in Éirinn (1795)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laghdú ar an leatrom ar Chaitlicigh faoin am seo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Thug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Acht na </a:t>
            </a:r>
            <a:r>
              <a:rPr lang="ga-IE" i="1" dirty="0" err="1">
                <a:latin typeface="Cambria" panose="02040503050406030204" pitchFamily="18" charset="0"/>
                <a:ea typeface="Cambria" panose="02040503050406030204" pitchFamily="18" charset="0"/>
              </a:rPr>
              <a:t>hAontachta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(1800) isteach riail dhíreach ó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pharlaimint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ga-IE" dirty="0" err="1">
                <a:latin typeface="Cambria" panose="02040503050406030204" pitchFamily="18" charset="0"/>
                <a:ea typeface="Cambria" panose="02040503050406030204" pitchFamily="18" charset="0"/>
              </a:rPr>
              <a:t>Londan</a:t>
            </a: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rinneadh mionlach níos mó de Ghaeilgeoirí</a:t>
            </a:r>
          </a:p>
          <a:p>
            <a:pPr lvl="1"/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Bunú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</a:rPr>
              <a:t>na Scoileanna Náisiúnta 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(1831)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D’fhoghlaim daltaí Béarla ar scoil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D’úsáidtí </a:t>
            </a:r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an Bata Scóir</a:t>
            </a: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chun an Ghaeilge a chur faoi chois i measc na bpáistí le comhoibriú ó thuismitheoirí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inneálaí ionaid inneachair 3">
            <a:extLst>
              <a:ext uri="{FF2B5EF4-FFF2-40B4-BE49-F238E27FC236}">
                <a16:creationId xmlns:a16="http://schemas.microsoft.com/office/drawing/2014/main" id="{E1A3F68A-4943-40F0-8768-3A0F914E1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5402" y="1828800"/>
            <a:ext cx="5175682" cy="5029199"/>
          </a:xfrm>
        </p:spPr>
        <p:txBody>
          <a:bodyPr>
            <a:normAutofit fontScale="92500" lnSpcReduction="10000"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An Gorta Mór (1845-1849)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 milliún básaithe den ocras/ghalar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 milliún imithe den tír</a:t>
            </a: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Imirce mhór</a:t>
            </a:r>
          </a:p>
          <a:p>
            <a:pPr lvl="1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Go Sasana, Meiriceá, an Astráil, Ceanada </a:t>
            </a:r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(tíortha ina </a:t>
            </a:r>
            <a:r>
              <a:rPr lang="ga-IE" i="0" dirty="0" err="1">
                <a:latin typeface="Cambria" panose="02040503050406030204" pitchFamily="18" charset="0"/>
                <a:ea typeface="Cambria" panose="02040503050406030204" pitchFamily="18" charset="0"/>
              </a:rPr>
              <a:t>labraíodh</a:t>
            </a:r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 Béarla)</a:t>
            </a:r>
          </a:p>
          <a:p>
            <a:pPr lvl="1"/>
            <a:r>
              <a:rPr lang="ga-IE" i="0" dirty="0">
                <a:latin typeface="Cambria" panose="02040503050406030204" pitchFamily="18" charset="0"/>
                <a:ea typeface="Cambria" panose="02040503050406030204" pitchFamily="18" charset="0"/>
              </a:rPr>
              <a:t>Thug an Béarla deiseanna iontacha d’Éireannaigh thar lear</a:t>
            </a:r>
          </a:p>
          <a:p>
            <a:pPr marL="530352" lvl="1" indent="0">
              <a:buNone/>
            </a:pPr>
            <a:endParaRPr lang="ga-IE" i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endParaRPr lang="ga-IE" i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Bosca téacs 5">
            <a:extLst>
              <a:ext uri="{FF2B5EF4-FFF2-40B4-BE49-F238E27FC236}">
                <a16:creationId xmlns:a16="http://schemas.microsoft.com/office/drawing/2014/main" id="{6554D7AC-3A48-4DDB-858E-B136FD9C16DD}"/>
              </a:ext>
            </a:extLst>
          </p:cNvPr>
          <p:cNvSpPr txBox="1"/>
          <p:nvPr/>
        </p:nvSpPr>
        <p:spPr>
          <a:xfrm>
            <a:off x="7641509" y="5147203"/>
            <a:ext cx="356507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ga-IE" b="1" u="sng" dirty="0">
                <a:latin typeface="Cambria" panose="02040503050406030204" pitchFamily="18" charset="0"/>
                <a:ea typeface="Cambria" panose="02040503050406030204" pitchFamily="18" charset="0"/>
              </a:rPr>
              <a:t>Daonra na hÉireann</a:t>
            </a:r>
            <a:br>
              <a:rPr lang="ga-IE" b="1" u="sng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b="1" u="sng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ctr">
              <a:buAutoNum type="arabicPlain" startAt="1836"/>
            </a:pPr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  ~8 milliún</a:t>
            </a:r>
          </a:p>
          <a:p>
            <a:pPr algn="ctr"/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1901  ~4.5 milliún</a:t>
            </a:r>
            <a:b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257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0E5460F9-F92B-4221-A390-144BF2B8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1550"/>
          </a:xfrm>
        </p:spPr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Meath na Gaeilge sa 19ú haois</a:t>
            </a:r>
          </a:p>
        </p:txBody>
      </p:sp>
      <p:pic>
        <p:nvPicPr>
          <p:cNvPr id="6" name="Coinneálaí ionaid inneachair 5" descr="Pictiúr a bhfuil líníocht ann&#10;&#10;Gineadh an tuairisc go huathoibríoch">
            <a:extLst>
              <a:ext uri="{FF2B5EF4-FFF2-40B4-BE49-F238E27FC236}">
                <a16:creationId xmlns:a16="http://schemas.microsoft.com/office/drawing/2014/main" id="{5B2824F1-D33B-43DA-B9FC-0F6AA819F3F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802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510" r="24197"/>
          <a:stretch/>
        </p:blipFill>
        <p:spPr>
          <a:xfrm>
            <a:off x="676275" y="1516958"/>
            <a:ext cx="11210787" cy="5341042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6286028"/>
      </p:ext>
    </p:extLst>
  </p:cSld>
  <p:clrMapOvr>
    <a:masterClrMapping/>
  </p:clrMapOvr>
</p:sld>
</file>

<file path=ppt/theme/theme1.xml><?xml version="1.0" encoding="utf-8"?>
<a:theme xmlns:a="http://schemas.openxmlformats.org/drawingml/2006/main" name="Bearradh">
  <a:themeElements>
    <a:clrScheme name="Bearradh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earradh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arradh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511</Words>
  <Application>Microsoft Office PowerPoint</Application>
  <PresentationFormat>Scáileán leathan</PresentationFormat>
  <Paragraphs>77</Paragraphs>
  <Slides>7</Slides>
  <Notes>0</Notes>
  <HiddenSlides>0</HiddenSlides>
  <MMClips>0</MMClips>
  <ScaleCrop>false</ScaleCrop>
  <HeadingPairs>
    <vt:vector size="6" baseType="variant">
      <vt:variant>
        <vt:lpstr>Clófhoirne a úsáideadh</vt:lpstr>
      </vt:variant>
      <vt:variant>
        <vt:i4>3</vt:i4>
      </vt:variant>
      <vt:variant>
        <vt:lpstr>Téama</vt:lpstr>
      </vt:variant>
      <vt:variant>
        <vt:i4>1</vt:i4>
      </vt:variant>
      <vt:variant>
        <vt:lpstr>Teidil sleamhnáin</vt:lpstr>
      </vt:variant>
      <vt:variant>
        <vt:i4>7</vt:i4>
      </vt:variant>
    </vt:vector>
  </HeadingPairs>
  <TitlesOfParts>
    <vt:vector size="11" baseType="lpstr">
      <vt:lpstr>Cambria</vt:lpstr>
      <vt:lpstr>Franklin Gothic Book</vt:lpstr>
      <vt:lpstr>Wingdings</vt:lpstr>
      <vt:lpstr>Bearradh</vt:lpstr>
      <vt:lpstr>Labhair Béarla nó beidh daor ort!</vt:lpstr>
      <vt:lpstr>Éire sa 17ú haois</vt:lpstr>
      <vt:lpstr>Plandáil Uladh (1609)</vt:lpstr>
      <vt:lpstr>Éire san 18ú haois</vt:lpstr>
      <vt:lpstr>Litríocht san 18ú haois</vt:lpstr>
      <vt:lpstr>Éire sa 19ú haois</vt:lpstr>
      <vt:lpstr>Meath na Gaeilge sa 19ú haois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the Irish Language</dc:title>
  <dc:creator>Philip McGill</dc:creator>
  <cp:lastModifiedBy>Philip Mac A' Ghoill</cp:lastModifiedBy>
  <cp:revision>37</cp:revision>
  <dcterms:created xsi:type="dcterms:W3CDTF">2020-10-02T17:24:59Z</dcterms:created>
  <dcterms:modified xsi:type="dcterms:W3CDTF">2021-10-28T10:25:16Z</dcterms:modified>
</cp:coreProperties>
</file>