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80" r:id="rId4"/>
    <p:sldId id="279" r:id="rId5"/>
    <p:sldId id="285" r:id="rId6"/>
    <p:sldId id="284" r:id="rId7"/>
    <p:sldId id="281" r:id="rId8"/>
    <p:sldId id="282" r:id="rId9"/>
    <p:sldId id="28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 McGill" initials="PM" lastIdx="1" clrIdx="0">
    <p:extLst>
      <p:ext uri="{19B8F6BF-5375-455C-9EA6-DF929625EA0E}">
        <p15:presenceInfo xmlns:p15="http://schemas.microsoft.com/office/powerpoint/2012/main" userId="Philip McGi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íl mheánach 2 – Aicean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eamhnán teidi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ga-IE"/>
              <a:t>Cliceáil chun stíl fotheidil an mháistir a chur in eagar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98484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ideal agus téacs ingear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83239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ideal ingearach agus téa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486456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ideal agus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409226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eanntásc rannái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32675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há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50386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á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23634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n teideal amhá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97680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á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2830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achar le fotheid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763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iúr le foscríbhi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a-IE"/>
              <a:t>Cliceáil ar an deilbhín chun pictiúr a chur leis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3359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625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orasnagaeilge.ie/wp-content/uploads/2015/09/Attitudes-towards-Irish-2015.pdf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3kw-of3UBgg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2114420F-AFF0-4E61-B260-8F674D5DA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4199" y="1778929"/>
            <a:ext cx="9827580" cy="2098226"/>
          </a:xfrm>
        </p:spPr>
        <p:txBody>
          <a:bodyPr/>
          <a:lstStyle/>
          <a:p>
            <a:pPr algn="r"/>
            <a:r>
              <a:rPr lang="ga-IE" sz="4400" cap="none" dirty="0">
                <a:latin typeface="Cambria" panose="02040503050406030204" pitchFamily="18" charset="0"/>
                <a:ea typeface="Cambria" panose="02040503050406030204" pitchFamily="18" charset="0"/>
              </a:rPr>
              <a:t>Ré nua: méadú ar na Gaelscoileanna</a:t>
            </a:r>
            <a:r>
              <a:rPr lang="ga-IE" sz="4400" i="1" cap="none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br>
              <a:rPr lang="ga-IE" sz="4400" i="1" cap="non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4400" cap="none" dirty="0">
                <a:latin typeface="Cambria" panose="02040503050406030204" pitchFamily="18" charset="0"/>
                <a:ea typeface="Cambria" panose="02040503050406030204" pitchFamily="18" charset="0"/>
              </a:rPr>
              <a:t>ach laghdú fós sna </a:t>
            </a:r>
            <a:r>
              <a:rPr lang="ga-IE" sz="4400" cap="none" dirty="0" err="1">
                <a:latin typeface="Cambria" panose="02040503050406030204" pitchFamily="18" charset="0"/>
                <a:ea typeface="Cambria" panose="02040503050406030204" pitchFamily="18" charset="0"/>
              </a:rPr>
              <a:t>Gaeltachtaí</a:t>
            </a:r>
            <a:endParaRPr lang="ga-IE" sz="4400" cap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Fotheideal 2">
            <a:extLst>
              <a:ext uri="{FF2B5EF4-FFF2-40B4-BE49-F238E27FC236}">
                <a16:creationId xmlns:a16="http://schemas.microsoft.com/office/drawing/2014/main" id="{B823B184-AA5E-4197-A498-6E875ADAC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8497" y="3956279"/>
            <a:ext cx="8566181" cy="108623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ga-IE" sz="3600" i="1" dirty="0" err="1">
                <a:latin typeface="Cambria" panose="02040503050406030204" pitchFamily="18" charset="0"/>
                <a:ea typeface="Cambria" panose="02040503050406030204" pitchFamily="18" charset="0"/>
              </a:rPr>
              <a:t>Gaeloideachas</a:t>
            </a:r>
            <a:r>
              <a:rPr lang="ga-IE" sz="3600" i="1" dirty="0">
                <a:latin typeface="Cambria" panose="02040503050406030204" pitchFamily="18" charset="0"/>
                <a:ea typeface="Cambria" panose="02040503050406030204" pitchFamily="18" charset="0"/>
              </a:rPr>
              <a:t> &amp; meon na ndaoine </a:t>
            </a:r>
            <a:br>
              <a:rPr lang="ga-IE" sz="36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3600" i="1" dirty="0">
                <a:latin typeface="Cambria" panose="02040503050406030204" pitchFamily="18" charset="0"/>
                <a:ea typeface="Cambria" panose="02040503050406030204" pitchFamily="18" charset="0"/>
              </a:rPr>
              <a:t>sa lá atá inniu ann</a:t>
            </a:r>
          </a:p>
        </p:txBody>
      </p:sp>
      <p:sp>
        <p:nvSpPr>
          <p:cNvPr id="4" name="Bosca téacs 3">
            <a:extLst>
              <a:ext uri="{FF2B5EF4-FFF2-40B4-BE49-F238E27FC236}">
                <a16:creationId xmlns:a16="http://schemas.microsoft.com/office/drawing/2014/main" id="{9F3A706E-3106-45A1-8296-A202FAD953A0}"/>
              </a:ext>
            </a:extLst>
          </p:cNvPr>
          <p:cNvSpPr txBox="1"/>
          <p:nvPr/>
        </p:nvSpPr>
        <p:spPr>
          <a:xfrm>
            <a:off x="1198485" y="5663954"/>
            <a:ext cx="3955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Philip Mac a’ Ghoill ~ mcgillph@tcd.ie </a:t>
            </a:r>
          </a:p>
        </p:txBody>
      </p:sp>
    </p:spTree>
    <p:extLst>
      <p:ext uri="{BB962C8B-B14F-4D97-AF65-F5344CB8AC3E}">
        <p14:creationId xmlns:p14="http://schemas.microsoft.com/office/powerpoint/2010/main" val="2553177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C27CAA7B-3583-4419-8FFD-208114886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a-IE" sz="4000" dirty="0">
                <a:latin typeface="Cambria" panose="02040503050406030204" pitchFamily="18" charset="0"/>
                <a:ea typeface="Cambria" panose="02040503050406030204" pitchFamily="18" charset="0"/>
              </a:rPr>
              <a:t>Meath na nGaeltachtaí sa 20ú haois</a:t>
            </a:r>
            <a:endParaRPr lang="ga-IE" sz="4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Coinneálaí ionaid inneachair 5" descr="Pictiúr a bhfuil léarscáil ann&#10;&#10;Gineadh an tuairisc go huathoibríoch">
            <a:extLst>
              <a:ext uri="{FF2B5EF4-FFF2-40B4-BE49-F238E27FC236}">
                <a16:creationId xmlns:a16="http://schemas.microsoft.com/office/drawing/2014/main" id="{B2592748-EE53-4CC4-AFA1-225FA03B939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01" y="2181787"/>
            <a:ext cx="3306951" cy="4130287"/>
          </a:xfrm>
        </p:spPr>
      </p:pic>
      <p:pic>
        <p:nvPicPr>
          <p:cNvPr id="8" name="Coinneálaí ionaid inneachair 7" descr="Pictiúr a bhfuil léarscáil ann&#10;&#10;Gineadh an tuairisc go huathoibríoch">
            <a:extLst>
              <a:ext uri="{FF2B5EF4-FFF2-40B4-BE49-F238E27FC236}">
                <a16:creationId xmlns:a16="http://schemas.microsoft.com/office/drawing/2014/main" id="{CA71EC36-C966-4432-8796-FF243827D4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52" y="2171700"/>
            <a:ext cx="3306950" cy="4118656"/>
          </a:xfrm>
        </p:spPr>
      </p:pic>
      <p:pic>
        <p:nvPicPr>
          <p:cNvPr id="10" name="Pictiúr 9" descr="Pictiúr a bhfuil teachtaireacht téacs, léarscáil ann&#10;&#10;Gineadh an tuairisc go huathoibríoch">
            <a:extLst>
              <a:ext uri="{FF2B5EF4-FFF2-40B4-BE49-F238E27FC236}">
                <a16:creationId xmlns:a16="http://schemas.microsoft.com/office/drawing/2014/main" id="{C0541329-F72D-4634-902C-6C6B500D66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603" y="2181787"/>
            <a:ext cx="3273160" cy="4108569"/>
          </a:xfrm>
          <a:prstGeom prst="rect">
            <a:avLst/>
          </a:prstGeom>
        </p:spPr>
      </p:pic>
      <p:sp>
        <p:nvSpPr>
          <p:cNvPr id="11" name="Bosca téacs 10">
            <a:extLst>
              <a:ext uri="{FF2B5EF4-FFF2-40B4-BE49-F238E27FC236}">
                <a16:creationId xmlns:a16="http://schemas.microsoft.com/office/drawing/2014/main" id="{C563DAF1-AFB8-41A1-91D9-553345DEEEFA}"/>
              </a:ext>
            </a:extLst>
          </p:cNvPr>
          <p:cNvSpPr txBox="1"/>
          <p:nvPr/>
        </p:nvSpPr>
        <p:spPr>
          <a:xfrm>
            <a:off x="3133817" y="5734974"/>
            <a:ext cx="720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/>
              <a:t>1926</a:t>
            </a:r>
          </a:p>
        </p:txBody>
      </p:sp>
      <p:sp>
        <p:nvSpPr>
          <p:cNvPr id="13" name="Bosca téacs 12">
            <a:extLst>
              <a:ext uri="{FF2B5EF4-FFF2-40B4-BE49-F238E27FC236}">
                <a16:creationId xmlns:a16="http://schemas.microsoft.com/office/drawing/2014/main" id="{A92C05BC-9ADB-4766-8323-9EFE652E2698}"/>
              </a:ext>
            </a:extLst>
          </p:cNvPr>
          <p:cNvSpPr txBox="1"/>
          <p:nvPr/>
        </p:nvSpPr>
        <p:spPr>
          <a:xfrm>
            <a:off x="6562077" y="5707509"/>
            <a:ext cx="720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/>
              <a:t>1956</a:t>
            </a:r>
          </a:p>
        </p:txBody>
      </p:sp>
      <p:sp>
        <p:nvSpPr>
          <p:cNvPr id="15" name="Bosca téacs 14">
            <a:extLst>
              <a:ext uri="{FF2B5EF4-FFF2-40B4-BE49-F238E27FC236}">
                <a16:creationId xmlns:a16="http://schemas.microsoft.com/office/drawing/2014/main" id="{96674C66-43E8-43C7-9D3D-0F94EAE53DF3}"/>
              </a:ext>
            </a:extLst>
          </p:cNvPr>
          <p:cNvSpPr txBox="1"/>
          <p:nvPr/>
        </p:nvSpPr>
        <p:spPr>
          <a:xfrm>
            <a:off x="9857209" y="5734974"/>
            <a:ext cx="71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/>
              <a:t>2007</a:t>
            </a:r>
          </a:p>
        </p:txBody>
      </p:sp>
    </p:spTree>
    <p:extLst>
      <p:ext uri="{BB962C8B-B14F-4D97-AF65-F5344CB8AC3E}">
        <p14:creationId xmlns:p14="http://schemas.microsoft.com/office/powerpoint/2010/main" val="2798831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8D1C1D94-E51B-49BD-8FEF-07C6F091E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7B31C4EE-514C-4434-A860-A2281CC67B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3D7C40AE-B857-4189-AE49-C0CA2F89E09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ga-IE"/>
          </a:p>
        </p:txBody>
      </p:sp>
      <p:pic>
        <p:nvPicPr>
          <p:cNvPr id="5" name="Pictiúr 4">
            <a:extLst>
              <a:ext uri="{FF2B5EF4-FFF2-40B4-BE49-F238E27FC236}">
                <a16:creationId xmlns:a16="http://schemas.microsoft.com/office/drawing/2014/main" id="{BFD5CEA7-499C-489F-B22B-32D55774F6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77" t="11392" r="37670" b="11845"/>
          <a:stretch/>
        </p:blipFill>
        <p:spPr>
          <a:xfrm>
            <a:off x="1448540" y="0"/>
            <a:ext cx="9294920" cy="6889861"/>
          </a:xfrm>
          <a:prstGeom prst="rect">
            <a:avLst/>
          </a:prstGeom>
        </p:spPr>
      </p:pic>
      <p:sp>
        <p:nvSpPr>
          <p:cNvPr id="6" name="Bosca téacs 5">
            <a:extLst>
              <a:ext uri="{FF2B5EF4-FFF2-40B4-BE49-F238E27FC236}">
                <a16:creationId xmlns:a16="http://schemas.microsoft.com/office/drawing/2014/main" id="{14B8AA2E-97E0-4500-AE4F-53E29779A5F3}"/>
              </a:ext>
            </a:extLst>
          </p:cNvPr>
          <p:cNvSpPr txBox="1"/>
          <p:nvPr/>
        </p:nvSpPr>
        <p:spPr>
          <a:xfrm>
            <a:off x="4008569" y="6172200"/>
            <a:ext cx="4174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 err="1"/>
              <a:t>Daily</a:t>
            </a:r>
            <a:r>
              <a:rPr lang="ga-IE" dirty="0"/>
              <a:t> </a:t>
            </a:r>
            <a:r>
              <a:rPr lang="ga-IE" dirty="0" err="1"/>
              <a:t>Speakers</a:t>
            </a:r>
            <a:r>
              <a:rPr lang="ga-IE" dirty="0"/>
              <a:t> </a:t>
            </a:r>
            <a:r>
              <a:rPr lang="ga-IE" dirty="0" err="1"/>
              <a:t>outside</a:t>
            </a:r>
            <a:r>
              <a:rPr lang="ga-IE" dirty="0"/>
              <a:t> </a:t>
            </a:r>
            <a:r>
              <a:rPr lang="ga-IE" dirty="0" err="1"/>
              <a:t>education</a:t>
            </a:r>
            <a:r>
              <a:rPr lang="ga-IE" dirty="0"/>
              <a:t> </a:t>
            </a:r>
            <a:r>
              <a:rPr lang="ga-IE" dirty="0" err="1"/>
              <a:t>system</a:t>
            </a:r>
            <a:endParaRPr lang="ga-IE" dirty="0"/>
          </a:p>
        </p:txBody>
      </p:sp>
    </p:spTree>
    <p:extLst>
      <p:ext uri="{BB962C8B-B14F-4D97-AF65-F5344CB8AC3E}">
        <p14:creationId xmlns:p14="http://schemas.microsoft.com/office/powerpoint/2010/main" val="2281777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C27CAA7B-3583-4419-8FFD-208114886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a-IE" sz="4000" dirty="0">
                <a:latin typeface="Cambria" panose="02040503050406030204" pitchFamily="18" charset="0"/>
                <a:ea typeface="Cambria" panose="02040503050406030204" pitchFamily="18" charset="0"/>
              </a:rPr>
              <a:t>Meath na nGaeltachtaí sa 21ú haois</a:t>
            </a:r>
            <a:endParaRPr lang="ga-IE" sz="4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E18A2EE1-0021-4436-8F0B-BEDA002342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6408" y="2818660"/>
            <a:ext cx="5869497" cy="3581401"/>
          </a:xfrm>
        </p:spPr>
        <p:txBody>
          <a:bodyPr>
            <a:normAutofit/>
          </a:bodyPr>
          <a:lstStyle/>
          <a:p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Cainteoirí laethúla sna </a:t>
            </a:r>
            <a:r>
              <a:rPr lang="ga-IE" sz="2800" dirty="0" err="1">
                <a:latin typeface="Cambria" panose="02040503050406030204" pitchFamily="18" charset="0"/>
                <a:ea typeface="Cambria" panose="02040503050406030204" pitchFamily="18" charset="0"/>
              </a:rPr>
              <a:t>Gaeltachtaí</a:t>
            </a:r>
            <a:b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sz="28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buFont typeface="Cambria" panose="02040503050406030204" pitchFamily="18" charset="0"/>
              <a:buChar char="∼"/>
            </a:pPr>
            <a:r>
              <a:rPr lang="ga-IE" sz="2800" i="0" dirty="0">
                <a:latin typeface="Cambria" panose="02040503050406030204" pitchFamily="18" charset="0"/>
                <a:ea typeface="Cambria" panose="02040503050406030204" pitchFamily="18" charset="0"/>
              </a:rPr>
              <a:t>2011: 66,238</a:t>
            </a:r>
            <a:br>
              <a:rPr lang="ga-IE" sz="2800" i="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sz="2800" i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buFont typeface="Cambria" panose="02040503050406030204" pitchFamily="18" charset="0"/>
              <a:buChar char="∼"/>
            </a:pPr>
            <a:r>
              <a:rPr lang="ga-IE" sz="2800" i="0" dirty="0">
                <a:latin typeface="Cambria" panose="02040503050406030204" pitchFamily="18" charset="0"/>
                <a:ea typeface="Cambria" panose="02040503050406030204" pitchFamily="18" charset="0"/>
              </a:rPr>
              <a:t>2016: 63,664</a:t>
            </a:r>
            <a:br>
              <a:rPr lang="ga-IE" sz="2600" i="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2600" i="0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</a:p>
          <a:p>
            <a:pPr marL="1444752" lvl="3" indent="0">
              <a:buNone/>
            </a:pPr>
            <a:r>
              <a:rPr lang="ga-IE" sz="2600" i="0" dirty="0">
                <a:latin typeface="Cambria" panose="02040503050406030204" pitchFamily="18" charset="0"/>
                <a:ea typeface="Cambria" panose="02040503050406030204" pitchFamily="18" charset="0"/>
              </a:rPr>
              <a:t>(-4%)</a:t>
            </a:r>
          </a:p>
        </p:txBody>
      </p:sp>
      <p:pic>
        <p:nvPicPr>
          <p:cNvPr id="9" name="Pictiúr 8" descr="Pictiúr a bhfuil teachtaireacht téacs, léarscáil ann&#10;&#10;Gineadh an tuairisc go huathoibríoch">
            <a:extLst>
              <a:ext uri="{FF2B5EF4-FFF2-40B4-BE49-F238E27FC236}">
                <a16:creationId xmlns:a16="http://schemas.microsoft.com/office/drawing/2014/main" id="{B178AC63-7251-416E-9C9E-B7C0B40E5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244" y="1474885"/>
            <a:ext cx="4145556" cy="520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85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1F0E6694-2B84-4DAF-90E5-1EEB0CDFF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177" y="685800"/>
            <a:ext cx="11331892" cy="1485900"/>
          </a:xfrm>
        </p:spPr>
        <p:txBody>
          <a:bodyPr>
            <a:normAutofit/>
          </a:bodyPr>
          <a:lstStyle/>
          <a:p>
            <a:r>
              <a:rPr lang="ga-IE" sz="4000" dirty="0">
                <a:latin typeface="Cambria" panose="02040503050406030204" pitchFamily="18" charset="0"/>
                <a:ea typeface="Cambria" panose="02040503050406030204" pitchFamily="18" charset="0"/>
              </a:rPr>
              <a:t>Athrú oifigiúil ar bhrí an fhocail “Gaeltacht” (2012)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BFD0CAD6-5543-4850-AF35-E2347131CC7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</a:rPr>
              <a:t>Under the 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Gaeltacht Act </a:t>
            </a:r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</a:rPr>
              <a:t>2012, it is envisaged that the Gaeltacht will in future be based on </a:t>
            </a:r>
            <a:r>
              <a:rPr lang="en-GB" b="1" i="1" dirty="0">
                <a:latin typeface="Cambria" panose="02040503050406030204" pitchFamily="18" charset="0"/>
                <a:ea typeface="Cambria" panose="02040503050406030204" pitchFamily="18" charset="0"/>
              </a:rPr>
              <a:t>linguistic criteria instead of on geographic areas </a:t>
            </a:r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</a:rPr>
              <a:t>which has been the position to date.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..</a:t>
            </a: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CFC614D9-09E0-4976-AF25-4485B7DBE48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...a</a:t>
            </a:r>
            <a:r>
              <a:rPr lang="en-GB" i="1" dirty="0" err="1">
                <a:latin typeface="Cambria" panose="02040503050406030204" pitchFamily="18" charset="0"/>
                <a:ea typeface="Cambria" panose="02040503050406030204" pitchFamily="18" charset="0"/>
              </a:rPr>
              <a:t>reas</a:t>
            </a:r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</a:rPr>
              <a:t> located outside the existing statutory Gaeltacht will be given the opportunity to achieve statutory recognition as </a:t>
            </a:r>
            <a:r>
              <a:rPr lang="en-GB" b="1" i="1" dirty="0">
                <a:latin typeface="Cambria" panose="02040503050406030204" pitchFamily="18" charset="0"/>
                <a:ea typeface="Cambria" panose="02040503050406030204" pitchFamily="18" charset="0"/>
              </a:rPr>
              <a:t>Irish Language Networks or as Gaeltacht Service Towns</a:t>
            </a:r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</a:rPr>
              <a:t>, subject to fulfilling particular criteria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ga-IE" dirty="0"/>
          </a:p>
        </p:txBody>
      </p:sp>
    </p:spTree>
    <p:extLst>
      <p:ext uri="{BB962C8B-B14F-4D97-AF65-F5344CB8AC3E}">
        <p14:creationId xmlns:p14="http://schemas.microsoft.com/office/powerpoint/2010/main" val="63692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33F41594-0EA6-42D2-B943-915C58DA3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An Ghaeilge i scoileanna lán-Bhéarla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DFF767BC-AEAE-4406-BF2D-A05B848BC9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599" y="2285999"/>
            <a:ext cx="4861249" cy="3581401"/>
          </a:xfrm>
        </p:spPr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Ábhar riachtanach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naíonáin bheaga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(~4 bliana d’aois) 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Ardteist (~17-18 mbliana d’aois)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1-2 uair a chloig de ranganna Gaeilge ag daltaí/mic léinn i scoileanna lán-Bhéarla</a:t>
            </a: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13799319-99ED-495C-A01F-1314E02F70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5402" y="2285999"/>
            <a:ext cx="5512718" cy="4700727"/>
          </a:xfrm>
        </p:spPr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D’ainneoin 14 bliana de ranganna Gaeilge, níl formhór na ndaoine a chríochnaíonn na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hArdteiste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ábalta comhrá neamhspleách a dhéanamh sa Ghaeilge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cén fáth sin?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effectLst/>
                <a:latin typeface="Arial" panose="020B0604020202020204" pitchFamily="34" charset="0"/>
              </a:rPr>
              <a:t>“...</a:t>
            </a:r>
            <a:r>
              <a:rPr lang="en-GB" dirty="0">
                <a:effectLst/>
                <a:latin typeface="Arial" panose="020B0604020202020204" pitchFamily="34" charset="0"/>
              </a:rPr>
              <a:t>data shows that student </a:t>
            </a:r>
            <a:r>
              <a:rPr lang="en-GB" b="1" dirty="0">
                <a:effectLst/>
                <a:latin typeface="Arial" panose="020B0604020202020204" pitchFamily="34" charset="0"/>
              </a:rPr>
              <a:t>attitudes</a:t>
            </a:r>
            <a:r>
              <a:rPr lang="en-GB" dirty="0">
                <a:effectLst/>
                <a:latin typeface="Arial" panose="020B0604020202020204" pitchFamily="34" charset="0"/>
              </a:rPr>
              <a:t> in the Republic towards Irish tend to be more </a:t>
            </a:r>
            <a:r>
              <a:rPr lang="en-GB" b="1" dirty="0">
                <a:effectLst/>
                <a:latin typeface="Arial" panose="020B0604020202020204" pitchFamily="34" charset="0"/>
              </a:rPr>
              <a:t>negative</a:t>
            </a:r>
            <a:r>
              <a:rPr lang="en-GB" dirty="0">
                <a:effectLst/>
                <a:latin typeface="Arial" panose="020B0604020202020204" pitchFamily="34" charset="0"/>
              </a:rPr>
              <a:t> compared to other core subjects.</a:t>
            </a:r>
            <a:r>
              <a:rPr lang="ga-IE" dirty="0">
                <a:effectLst/>
                <a:latin typeface="Arial" panose="020B0604020202020204" pitchFamily="34" charset="0"/>
              </a:rPr>
              <a:t>”*</a:t>
            </a:r>
          </a:p>
          <a:p>
            <a:pPr lvl="3"/>
            <a:r>
              <a:rPr lang="ga-IE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cén fát</a:t>
            </a:r>
            <a:r>
              <a:rPr lang="ga-IE" sz="2000" dirty="0">
                <a:latin typeface="Cambria" panose="02040503050406030204" pitchFamily="18" charset="0"/>
                <a:ea typeface="Cambria" panose="02040503050406030204" pitchFamily="18" charset="0"/>
              </a:rPr>
              <a:t>h sin</a:t>
            </a:r>
            <a:r>
              <a:rPr lang="ga-IE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?</a:t>
            </a:r>
            <a:br>
              <a:rPr lang="ga-IE" dirty="0">
                <a:effectLst/>
                <a:latin typeface="Arial" panose="020B0604020202020204" pitchFamily="34" charset="0"/>
              </a:rPr>
            </a:br>
            <a:endParaRPr lang="ga-IE" dirty="0">
              <a:effectLst/>
              <a:latin typeface="Arial" panose="020B0604020202020204" pitchFamily="34" charset="0"/>
            </a:endParaRPr>
          </a:p>
        </p:txBody>
      </p:sp>
      <p:sp>
        <p:nvSpPr>
          <p:cNvPr id="5" name="Bosca téacs 4">
            <a:extLst>
              <a:ext uri="{FF2B5EF4-FFF2-40B4-BE49-F238E27FC236}">
                <a16:creationId xmlns:a16="http://schemas.microsoft.com/office/drawing/2014/main" id="{A1E16A5A-7C2E-46C4-95AC-EBD878461712}"/>
              </a:ext>
            </a:extLst>
          </p:cNvPr>
          <p:cNvSpPr txBox="1"/>
          <p:nvPr/>
        </p:nvSpPr>
        <p:spPr>
          <a:xfrm>
            <a:off x="4010208" y="6463506"/>
            <a:ext cx="8221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1400" dirty="0">
                <a:latin typeface="Arial" panose="020B0604020202020204" pitchFamily="34" charset="0"/>
                <a:ea typeface="Cambria" panose="02040503050406030204" pitchFamily="18" charset="0"/>
              </a:rPr>
              <a:t>(*Foinse: </a:t>
            </a:r>
            <a:r>
              <a:rPr lang="ga-IE" sz="1400" dirty="0">
                <a:latin typeface="Arial" panose="020B0604020202020204" pitchFamily="34" charset="0"/>
                <a:ea typeface="Cambria" panose="02040503050406030204" pitchFamily="18" charset="0"/>
                <a:hlinkClick r:id="rId2"/>
              </a:rPr>
              <a:t>https://www.forasnagaeilge.ie/wp-content/uploads/2015/09/Attitudes-towards-Irish-2015.pdf</a:t>
            </a:r>
            <a:r>
              <a:rPr lang="ga-IE" sz="1400" dirty="0">
                <a:latin typeface="Arial" panose="020B0604020202020204" pitchFamily="34" charset="0"/>
                <a:ea typeface="Cambria" panose="02040503050406030204" pitchFamily="18" charset="0"/>
              </a:rPr>
              <a:t>)</a:t>
            </a:r>
            <a:endParaRPr lang="ga-IE" sz="1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ga-IE" sz="1400" dirty="0"/>
          </a:p>
        </p:txBody>
      </p:sp>
    </p:spTree>
    <p:extLst>
      <p:ext uri="{BB962C8B-B14F-4D97-AF65-F5344CB8AC3E}">
        <p14:creationId xmlns:p14="http://schemas.microsoft.com/office/powerpoint/2010/main" val="1673382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19907329-18CE-46B1-AD73-8FECB0324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329169" cy="1485900"/>
          </a:xfrm>
        </p:spPr>
        <p:txBody>
          <a:bodyPr/>
          <a:lstStyle/>
          <a:p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Gaeloideachas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5" name="Tábla 5">
            <a:extLst>
              <a:ext uri="{FF2B5EF4-FFF2-40B4-BE49-F238E27FC236}">
                <a16:creationId xmlns:a16="http://schemas.microsoft.com/office/drawing/2014/main" id="{DD2A7707-3743-45D4-8D62-1E33D090558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87031759"/>
              </p:ext>
            </p:extLst>
          </p:nvPr>
        </p:nvGraphicFramePr>
        <p:xfrm>
          <a:off x="2263066" y="2157522"/>
          <a:ext cx="7665868" cy="2137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289">
                  <a:extLst>
                    <a:ext uri="{9D8B030D-6E8A-4147-A177-3AD203B41FA5}">
                      <a16:colId xmlns:a16="http://schemas.microsoft.com/office/drawing/2014/main" val="3707500782"/>
                    </a:ext>
                  </a:extLst>
                </a:gridCol>
                <a:gridCol w="2299316">
                  <a:extLst>
                    <a:ext uri="{9D8B030D-6E8A-4147-A177-3AD203B41FA5}">
                      <a16:colId xmlns:a16="http://schemas.microsoft.com/office/drawing/2014/main" val="2872458029"/>
                    </a:ext>
                  </a:extLst>
                </a:gridCol>
                <a:gridCol w="2956263">
                  <a:extLst>
                    <a:ext uri="{9D8B030D-6E8A-4147-A177-3AD203B41FA5}">
                      <a16:colId xmlns:a16="http://schemas.microsoft.com/office/drawing/2014/main" val="2145202824"/>
                    </a:ext>
                  </a:extLst>
                </a:gridCol>
              </a:tblGrid>
              <a:tr h="594444">
                <a:tc>
                  <a:txBody>
                    <a:bodyPr/>
                    <a:lstStyle/>
                    <a:p>
                      <a:endParaRPr lang="ga-IE" sz="2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2012-2013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2020-2021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7810449"/>
                  </a:ext>
                </a:extLst>
              </a:tr>
              <a:tr h="763146"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# </a:t>
                      </a:r>
                      <a:r>
                        <a:rPr lang="ga-IE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Gaelscoileanna</a:t>
                      </a:r>
                    </a:p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(bunscoileanna)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177</a:t>
                      </a:r>
                      <a:b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</a:br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(~35,000 daltaí)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185</a:t>
                      </a:r>
                    </a:p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(~42,000 daltaí)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993641"/>
                  </a:ext>
                </a:extLst>
              </a:tr>
              <a:tr h="780321"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# </a:t>
                      </a:r>
                      <a:r>
                        <a:rPr lang="ga-IE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Gaelcholáistí</a:t>
                      </a:r>
                      <a:b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</a:br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(meánscoileanna)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40</a:t>
                      </a:r>
                    </a:p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(~9,500 mic léinn)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53</a:t>
                      </a:r>
                      <a:b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</a:br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(~12,000 mic léinn)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545673"/>
                  </a:ext>
                </a:extLst>
              </a:tr>
            </a:tbl>
          </a:graphicData>
        </a:graphic>
      </p:graphicFrame>
      <p:sp>
        <p:nvSpPr>
          <p:cNvPr id="6" name="Bosca téacs 5">
            <a:extLst>
              <a:ext uri="{FF2B5EF4-FFF2-40B4-BE49-F238E27FC236}">
                <a16:creationId xmlns:a16="http://schemas.microsoft.com/office/drawing/2014/main" id="{05648BD6-3D14-49FA-B1D4-4E41312CFBA7}"/>
              </a:ext>
            </a:extLst>
          </p:cNvPr>
          <p:cNvSpPr txBox="1"/>
          <p:nvPr/>
        </p:nvSpPr>
        <p:spPr>
          <a:xfrm>
            <a:off x="2163931" y="4843825"/>
            <a:ext cx="8744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B’fhearr le </a:t>
            </a:r>
            <a:r>
              <a:rPr lang="ga-IE" b="1" u="sng" dirty="0">
                <a:latin typeface="Cambria" panose="02040503050406030204" pitchFamily="18" charset="0"/>
                <a:ea typeface="Cambria" panose="02040503050406030204" pitchFamily="18" charset="0"/>
              </a:rPr>
              <a:t>23%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de thuismitheoirí a bpáistí a chur chuig Gaelscoil dá mbeadh rogha acu</a:t>
            </a:r>
          </a:p>
          <a:p>
            <a:pPr algn="ctr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ga-IE" b="1" u="sng" dirty="0">
                <a:latin typeface="Cambria" panose="02040503050406030204" pitchFamily="18" charset="0"/>
                <a:ea typeface="Cambria" panose="02040503050406030204" pitchFamily="18" charset="0"/>
              </a:rPr>
              <a:t>7%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de pháistí BÁC a fhaigheann oideachas trí mheán na Gaeilge faoi láthair</a:t>
            </a:r>
          </a:p>
        </p:txBody>
      </p:sp>
      <p:sp>
        <p:nvSpPr>
          <p:cNvPr id="7" name="Bosca téacs 6">
            <a:extLst>
              <a:ext uri="{FF2B5EF4-FFF2-40B4-BE49-F238E27FC236}">
                <a16:creationId xmlns:a16="http://schemas.microsoft.com/office/drawing/2014/main" id="{EB7B2BC4-ED8A-4059-B7E4-FCDD2ECC6D23}"/>
              </a:ext>
            </a:extLst>
          </p:cNvPr>
          <p:cNvSpPr txBox="1"/>
          <p:nvPr/>
        </p:nvSpPr>
        <p:spPr>
          <a:xfrm>
            <a:off x="9499107" y="6446499"/>
            <a:ext cx="266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/>
              <a:t>(foinse: gaeloideachas.ie)</a:t>
            </a:r>
          </a:p>
        </p:txBody>
      </p:sp>
    </p:spTree>
    <p:extLst>
      <p:ext uri="{BB962C8B-B14F-4D97-AF65-F5344CB8AC3E}">
        <p14:creationId xmlns:p14="http://schemas.microsoft.com/office/powerpoint/2010/main" val="3532220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96763D14-0F7E-4271-A871-BF43B0393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Cainteoirí nua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vs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Cainteoirí dúchais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54BECC11-1128-46AF-9922-CD04D8BE2F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724400" cy="4221333"/>
          </a:xfrm>
        </p:spPr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Tionchar an Bhéarla ar dhaltaí ag úsáid Gaeilge ar scoil ach Béarla sa bhaile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ní bhíonn Gaeilge ag tuismitheoirí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Tagann drochnósanna chun cinn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comhréir &amp; frasaíocht an Bhéarla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aistriúcháin díreacha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e.g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. “ó mo Dhia” = OMG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Tugtar “</a:t>
            </a:r>
            <a:r>
              <a:rPr lang="ga-IE" b="1" i="1" dirty="0">
                <a:latin typeface="Cambria" panose="02040503050406030204" pitchFamily="18" charset="0"/>
                <a:ea typeface="Cambria" panose="02040503050406030204" pitchFamily="18" charset="0"/>
              </a:rPr>
              <a:t>Gaelscoilis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”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air seo scaití</a:t>
            </a: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E2B89900-98A7-4132-B93B-96BED2AB7C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5059956" cy="4221333"/>
          </a:xfrm>
        </p:spPr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Fiú cainteoirí nua a bhfuil an “Caighdeán Oifigiúil” agus a sheachnaíonn an Béarlachas, seans fós nach gcuirfí fáilte rompu ó chainteoirí dúchais na nGaeltachtaí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Tugtar “</a:t>
            </a:r>
            <a:r>
              <a:rPr lang="ga-IE" b="1" i="1" dirty="0">
                <a:latin typeface="Cambria" panose="02040503050406030204" pitchFamily="18" charset="0"/>
                <a:ea typeface="Cambria" panose="02040503050406030204" pitchFamily="18" charset="0"/>
              </a:rPr>
              <a:t>Gaeilge na Leabhar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” air seo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(= “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book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Irish”)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m.sh.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baidhsiceal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(=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bicycle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ag roinnt cainteoirí dúchais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rothar ( =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bicycle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sna leabhair scoile</a:t>
            </a:r>
          </a:p>
        </p:txBody>
      </p:sp>
    </p:spTree>
    <p:extLst>
      <p:ext uri="{BB962C8B-B14F-4D97-AF65-F5344CB8AC3E}">
        <p14:creationId xmlns:p14="http://schemas.microsoft.com/office/powerpoint/2010/main" val="2715222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A6EC888-B85F-410F-B430-06583E94B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85DA84-CB73-4E5E-9864-2460CE280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49185E-361A-421B-8F2D-11C7FFC68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B85BAA-C37F-44B4-B427-B4F10EBB4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-4668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C4EE06-D7B4-4FAC-A561-38A1C3802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18D83B-903C-4782-B1BB-A45164A71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85589A-A5AC-409A-B2A2-24D871B4C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0867" y="158782"/>
            <a:ext cx="11870265" cy="6537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Meáin ar líne 4" title="Gaelscoilis -- error-laden pidgin or creative creole: Breandan mac Ardghail at TEDxFulbrightDublin">
            <a:hlinkClick r:id="" action="ppaction://media"/>
            <a:extLst>
              <a:ext uri="{FF2B5EF4-FFF2-40B4-BE49-F238E27FC236}">
                <a16:creationId xmlns:a16="http://schemas.microsoft.com/office/drawing/2014/main" id="{067DF5AD-911F-4699-992E-0B520AAEDF4F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8398" y="480515"/>
            <a:ext cx="10475203" cy="589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38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arradh">
  <a:themeElements>
    <a:clrScheme name="Bearradh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Bearradh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earradh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453</Words>
  <Application>Microsoft Office PowerPoint</Application>
  <PresentationFormat>Scáileán leathan</PresentationFormat>
  <Paragraphs>60</Paragraphs>
  <Slides>9</Slides>
  <Notes>0</Notes>
  <HiddenSlides>0</HiddenSlides>
  <MMClips>1</MMClips>
  <ScaleCrop>false</ScaleCrop>
  <HeadingPairs>
    <vt:vector size="6" baseType="variant">
      <vt:variant>
        <vt:lpstr>Clófhoirne a úsáideadh</vt:lpstr>
      </vt:variant>
      <vt:variant>
        <vt:i4>4</vt:i4>
      </vt:variant>
      <vt:variant>
        <vt:lpstr>Téama</vt:lpstr>
      </vt:variant>
      <vt:variant>
        <vt:i4>1</vt:i4>
      </vt:variant>
      <vt:variant>
        <vt:lpstr>Teidil sleamhnáin</vt:lpstr>
      </vt:variant>
      <vt:variant>
        <vt:i4>9</vt:i4>
      </vt:variant>
    </vt:vector>
  </HeadingPairs>
  <TitlesOfParts>
    <vt:vector size="14" baseType="lpstr">
      <vt:lpstr>Arial</vt:lpstr>
      <vt:lpstr>Cambria</vt:lpstr>
      <vt:lpstr>Franklin Gothic Book</vt:lpstr>
      <vt:lpstr>Wingdings</vt:lpstr>
      <vt:lpstr>Bearradh</vt:lpstr>
      <vt:lpstr>Ré nua: méadú ar na Gaelscoileanna  ach laghdú fós sna Gaeltachtaí</vt:lpstr>
      <vt:lpstr>Meath na nGaeltachtaí sa 20ú haois</vt:lpstr>
      <vt:lpstr>Láithreoireacht PowerPoint</vt:lpstr>
      <vt:lpstr>Meath na nGaeltachtaí sa 21ú haois</vt:lpstr>
      <vt:lpstr>Athrú oifigiúil ar bhrí an fhocail “Gaeltacht” (2012)</vt:lpstr>
      <vt:lpstr>An Ghaeilge i scoileanna lán-Bhéarla</vt:lpstr>
      <vt:lpstr>Gaeloideachas</vt:lpstr>
      <vt:lpstr>Cainteoirí nua vs Cainteoirí dúchais</vt:lpstr>
      <vt:lpstr>Láithreoireacht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Irish Language in Society today </dc:title>
  <dc:creator>Philip Mac a' Ghoill</dc:creator>
  <cp:lastModifiedBy>Philip Mac A' Ghoill</cp:lastModifiedBy>
  <cp:revision>10</cp:revision>
  <dcterms:created xsi:type="dcterms:W3CDTF">2020-11-15T16:43:57Z</dcterms:created>
  <dcterms:modified xsi:type="dcterms:W3CDTF">2021-10-28T10:40:35Z</dcterms:modified>
</cp:coreProperties>
</file>