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7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ip McGill" initials="PM" lastIdx="1" clrIdx="0">
    <p:extLst>
      <p:ext uri="{19B8F6BF-5375-455C-9EA6-DF929625EA0E}">
        <p15:presenceInfo xmlns:p15="http://schemas.microsoft.com/office/powerpoint/2012/main" userId="Philip McG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C600"/>
    <a:srgbClr val="1A80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eamhnán teidi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ga-IE"/>
              <a:t>Cliceáil chun stíl fotheidil an mháistir a chur in eagar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ga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798484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ideal agus téacs inge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3832399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ideal ingearach agus téa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348645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ideal agus inneach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4092267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eanntásc ranná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/>
              <a:t>Cliceáil chun stíleanna máistirthéacs a chur in eagar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ga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1326751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há inneach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2503860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á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/>
              <a:t>Cliceáil chun stíleanna máistirthéacs a chur in eagar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/>
              <a:t>Cliceáil chun stíleanna máistirthéacs a chur in eagar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323634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n teideal amhá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97680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á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228303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eachar le fotheid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ga-IE"/>
              <a:t>Cliceáil chun stíleanna máistirthéacs a chur in eagar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ga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17630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iúr le foscríbhi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ga-IE"/>
              <a:t>Cliceáil ar an deilbhín chun pictiúr a chur leis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ga-IE"/>
              <a:t>Cliceáil chun stíleanna máistirthéacs a chur in eagar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ga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3359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ga-IE"/>
              <a:t>Cliceáil chun stíl teidil an mháistir a chur in eagar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/>
              <a:t>Cliceáil chun stíleanna máistirthéacs a chur in eagar</a:t>
            </a:r>
          </a:p>
          <a:p>
            <a:pPr lvl="1"/>
            <a:r>
              <a:rPr lang="ga-IE"/>
              <a:t>Dara leibhéal</a:t>
            </a:r>
          </a:p>
          <a:p>
            <a:pPr lvl="2"/>
            <a:r>
              <a:rPr lang="ga-IE"/>
              <a:t>Tríú leibhéal</a:t>
            </a:r>
          </a:p>
          <a:p>
            <a:pPr lvl="3"/>
            <a:r>
              <a:rPr lang="ga-IE"/>
              <a:t>Ceathrú leibhéal</a:t>
            </a:r>
          </a:p>
          <a:p>
            <a:pPr lvl="4"/>
            <a:r>
              <a:rPr lang="ga-IE"/>
              <a:t>Cúigiú leibhéal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A4FFDE3-E97F-4FED-BE96-31B19898336D}" type="datetimeFigureOut">
              <a:rPr lang="ga-IE" smtClean="0"/>
              <a:t>28/10/2021</a:t>
            </a:fld>
            <a:endParaRPr lang="ga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ga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E03E296-D21A-4001-9E1A-124C534A24C2}" type="slidenum">
              <a:rPr lang="ga-IE" smtClean="0"/>
              <a:t>‹#›</a:t>
            </a:fld>
            <a:endParaRPr lang="ga-IE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26257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2114420F-AFF0-4E61-B260-8F674D5DA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6806" y="1778929"/>
            <a:ext cx="9077872" cy="2098226"/>
          </a:xfrm>
        </p:spPr>
        <p:txBody>
          <a:bodyPr/>
          <a:lstStyle/>
          <a:p>
            <a:pPr algn="r"/>
            <a:r>
              <a:rPr lang="ga-IE" sz="5500" cap="none" dirty="0">
                <a:latin typeface="Cambria" panose="02040503050406030204" pitchFamily="18" charset="0"/>
                <a:ea typeface="Cambria" panose="02040503050406030204" pitchFamily="18" charset="0"/>
              </a:rPr>
              <a:t>Stair na Gaeilge</a:t>
            </a:r>
          </a:p>
        </p:txBody>
      </p:sp>
      <p:sp>
        <p:nvSpPr>
          <p:cNvPr id="3" name="Fotheideal 2">
            <a:extLst>
              <a:ext uri="{FF2B5EF4-FFF2-40B4-BE49-F238E27FC236}">
                <a16:creationId xmlns:a16="http://schemas.microsoft.com/office/drawing/2014/main" id="{B823B184-AA5E-4197-A498-6E875ADACA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20939" y="3982912"/>
            <a:ext cx="6831673" cy="1086237"/>
          </a:xfrm>
        </p:spPr>
        <p:txBody>
          <a:bodyPr>
            <a:normAutofit/>
          </a:bodyPr>
          <a:lstStyle/>
          <a:p>
            <a:pPr algn="r"/>
            <a:r>
              <a:rPr lang="ga-IE" sz="3600" dirty="0">
                <a:latin typeface="Cambria" panose="02040503050406030204" pitchFamily="18" charset="0"/>
                <a:ea typeface="Cambria" panose="02040503050406030204" pitchFamily="18" charset="0"/>
              </a:rPr>
              <a:t>ón ré is luaithe suas go dtí 1650</a:t>
            </a:r>
          </a:p>
        </p:txBody>
      </p:sp>
      <p:sp>
        <p:nvSpPr>
          <p:cNvPr id="4" name="Bosca téacs 3">
            <a:extLst>
              <a:ext uri="{FF2B5EF4-FFF2-40B4-BE49-F238E27FC236}">
                <a16:creationId xmlns:a16="http://schemas.microsoft.com/office/drawing/2014/main" id="{9F3A706E-3106-45A1-8296-A202FAD953A0}"/>
              </a:ext>
            </a:extLst>
          </p:cNvPr>
          <p:cNvSpPr txBox="1"/>
          <p:nvPr/>
        </p:nvSpPr>
        <p:spPr>
          <a:xfrm>
            <a:off x="1198485" y="5663954"/>
            <a:ext cx="3955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Philip Mac a’ Ghoill ~ mcgillph@tcd.ie </a:t>
            </a:r>
          </a:p>
        </p:txBody>
      </p:sp>
    </p:spTree>
    <p:extLst>
      <p:ext uri="{BB962C8B-B14F-4D97-AF65-F5344CB8AC3E}">
        <p14:creationId xmlns:p14="http://schemas.microsoft.com/office/powerpoint/2010/main" val="2553177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ED8CF5ED-1A87-4F8B-8FFD-BBE7CC13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Filíocht chúirte ~ Moladh</a:t>
            </a:r>
          </a:p>
        </p:txBody>
      </p:sp>
      <p:pic>
        <p:nvPicPr>
          <p:cNvPr id="5" name="Coinneálaí ionaid inneachair 4" descr="Pictiúr a bhfuil teachtaireacht téacs, leabhar ann&#10;&#10;Gineadh an tuairisc go huathoibríoch">
            <a:extLst>
              <a:ext uri="{FF2B5EF4-FFF2-40B4-BE49-F238E27FC236}">
                <a16:creationId xmlns:a16="http://schemas.microsoft.com/office/drawing/2014/main" id="{93E57C70-F9A9-4F19-BD36-BB59B404FD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1" y="1483627"/>
            <a:ext cx="6934200" cy="5374374"/>
          </a:xfrm>
        </p:spPr>
      </p:pic>
      <p:sp>
        <p:nvSpPr>
          <p:cNvPr id="6" name="Bosca téacs 5">
            <a:extLst>
              <a:ext uri="{FF2B5EF4-FFF2-40B4-BE49-F238E27FC236}">
                <a16:creationId xmlns:a16="http://schemas.microsoft.com/office/drawing/2014/main" id="{FFBE22EE-E09C-4844-8CED-E7AD670FCC4B}"/>
              </a:ext>
            </a:extLst>
          </p:cNvPr>
          <p:cNvSpPr txBox="1"/>
          <p:nvPr/>
        </p:nvSpPr>
        <p:spPr>
          <a:xfrm>
            <a:off x="10097901" y="6488668"/>
            <a:ext cx="209409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John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Derricke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1581</a:t>
            </a:r>
          </a:p>
        </p:txBody>
      </p:sp>
      <p:sp>
        <p:nvSpPr>
          <p:cNvPr id="7" name="Bosca téacs 6">
            <a:extLst>
              <a:ext uri="{FF2B5EF4-FFF2-40B4-BE49-F238E27FC236}">
                <a16:creationId xmlns:a16="http://schemas.microsoft.com/office/drawing/2014/main" id="{4E5B01B0-39CD-4EA9-AA18-B8FD0A6C6588}"/>
              </a:ext>
            </a:extLst>
          </p:cNvPr>
          <p:cNvSpPr txBox="1"/>
          <p:nvPr/>
        </p:nvSpPr>
        <p:spPr>
          <a:xfrm>
            <a:off x="763479" y="2929801"/>
            <a:ext cx="44943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ga-I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ga-I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en-GB" sz="2000" i="1" dirty="0">
                <a:latin typeface="Cambria" panose="02040503050406030204" pitchFamily="18" charset="0"/>
                <a:ea typeface="Cambria" panose="02040503050406030204" pitchFamily="18" charset="0"/>
              </a:rPr>
              <a:t>Not a single </a:t>
            </a:r>
            <a:r>
              <a:rPr lang="ga-IE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noble</a:t>
            </a:r>
            <a:r>
              <a:rPr lang="en-GB" sz="2000" i="1" dirty="0">
                <a:latin typeface="Cambria" panose="02040503050406030204" pitchFamily="18" charset="0"/>
                <a:ea typeface="Cambria" panose="02040503050406030204" pitchFamily="18" charset="0"/>
              </a:rPr>
              <a:t>man of T</a:t>
            </a:r>
            <a:r>
              <a:rPr lang="ga-IE" sz="2000" i="1" dirty="0">
                <a:latin typeface="Cambria" panose="02040503050406030204" pitchFamily="18" charset="0"/>
                <a:ea typeface="Cambria" panose="02040503050406030204" pitchFamily="18" charset="0"/>
              </a:rPr>
              <a:t>ara </a:t>
            </a:r>
            <a:r>
              <a:rPr lang="en-GB" sz="2000" i="1" dirty="0">
                <a:latin typeface="Cambria" panose="02040503050406030204" pitchFamily="18" charset="0"/>
                <a:ea typeface="Cambria" panose="02040503050406030204" pitchFamily="18" charset="0"/>
              </a:rPr>
              <a:t>will </a:t>
            </a:r>
            <a:br>
              <a:rPr lang="ga-IE" sz="2000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000" i="1" dirty="0">
                <a:latin typeface="Cambria" panose="02040503050406030204" pitchFamily="18" charset="0"/>
                <a:ea typeface="Cambria" panose="02040503050406030204" pitchFamily="18" charset="0"/>
              </a:rPr>
              <a:t>become envious, not a single Gael’s face </a:t>
            </a:r>
            <a:br>
              <a:rPr lang="ga-IE" sz="2000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000" i="1" dirty="0">
                <a:latin typeface="Cambria" panose="02040503050406030204" pitchFamily="18" charset="0"/>
                <a:ea typeface="Cambria" panose="02040503050406030204" pitchFamily="18" charset="0"/>
              </a:rPr>
              <a:t>will be reddened by your appointment </a:t>
            </a:r>
            <a:br>
              <a:rPr lang="ga-IE" sz="2000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000" i="1" dirty="0">
                <a:latin typeface="Cambria" panose="02040503050406030204" pitchFamily="18" charset="0"/>
                <a:ea typeface="Cambria" panose="02040503050406030204" pitchFamily="18" charset="0"/>
              </a:rPr>
              <a:t>over them as highking</a:t>
            </a: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.”</a:t>
            </a:r>
            <a:b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r"/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 ~ </a:t>
            </a:r>
            <a:r>
              <a:rPr lang="ga-IE" sz="2000" i="1" dirty="0">
                <a:latin typeface="Cambria" panose="02040503050406030204" pitchFamily="18" charset="0"/>
                <a:ea typeface="Cambria" panose="02040503050406030204" pitchFamily="18" charset="0"/>
              </a:rPr>
              <a:t>Díol fuatha flaitheas Éireann</a:t>
            </a:r>
          </a:p>
          <a:p>
            <a:pPr algn="r"/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le</a:t>
            </a:r>
            <a:r>
              <a:rPr lang="ga-IE" sz="20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hEochaidh Ó </a:t>
            </a:r>
            <a:r>
              <a:rPr lang="ga-IE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hEódhasa</a:t>
            </a: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, 1590</a:t>
            </a:r>
            <a:r>
              <a:rPr lang="ga-IE" sz="20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ga-I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Bosca téacs 7">
            <a:extLst>
              <a:ext uri="{FF2B5EF4-FFF2-40B4-BE49-F238E27FC236}">
                <a16:creationId xmlns:a16="http://schemas.microsoft.com/office/drawing/2014/main" id="{6187A7AB-6082-453E-9ABE-67A4FABEF0A6}"/>
              </a:ext>
            </a:extLst>
          </p:cNvPr>
          <p:cNvSpPr txBox="1"/>
          <p:nvPr/>
        </p:nvSpPr>
        <p:spPr>
          <a:xfrm>
            <a:off x="967388" y="1950586"/>
            <a:ext cx="4086503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Ní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thoigéabha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 tnúth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aoinfhir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b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ní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dheargfa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 dreach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aoinGhaoidhil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b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do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shluagh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bhoinngheal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tholcha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 an Trír </a:t>
            </a:r>
            <a:b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th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’oirneadh ortha mar </a:t>
            </a:r>
            <a:r>
              <a:rPr lang="ga-IE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airdrígh</a:t>
            </a:r>
            <a:r>
              <a:rPr lang="ga-IE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3076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6A58A116-7A10-44C2-B3DF-CB7A4121A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01876"/>
            <a:ext cx="9601200" cy="1485900"/>
          </a:xfrm>
        </p:spPr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Filíocht chúirte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~ aoir</a:t>
            </a:r>
          </a:p>
        </p:txBody>
      </p:sp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04098799-D38D-4796-B3A6-91F05F031A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75533" y="3391216"/>
            <a:ext cx="5015884" cy="3444536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A </a:t>
            </a:r>
            <a:r>
              <a:rPr lang="en-GB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pursui</a:t>
            </a:r>
            <a:r>
              <a:rPr lang="ga-IE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1800" i="1" dirty="0">
                <a:latin typeface="Cambria" panose="02040503050406030204" pitchFamily="18" charset="0"/>
                <a:ea typeface="Cambria" panose="02040503050406030204" pitchFamily="18" charset="0"/>
              </a:rPr>
              <a:t>band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 of poets </a:t>
            </a:r>
            <a:r>
              <a:rPr lang="ga-IE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armed</a:t>
            </a:r>
            <a:r>
              <a:rPr lang="ga-IE" sz="18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with</a:t>
            </a:r>
            <a:r>
              <a:rPr lang="ga-IE" sz="18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satire, those who they wound are </a:t>
            </a:r>
            <a:r>
              <a:rPr lang="en-GB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imperiled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; a </a:t>
            </a:r>
            <a:r>
              <a:rPr lang="en-GB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pursui</a:t>
            </a:r>
            <a:r>
              <a:rPr lang="ga-IE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1800" i="1" dirty="0">
                <a:latin typeface="Cambria" panose="02040503050406030204" pitchFamily="18" charset="0"/>
                <a:ea typeface="Cambria" panose="02040503050406030204" pitchFamily="18" charset="0"/>
              </a:rPr>
              <a:t>band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 that should be let upon the war-band of the Gael, a </a:t>
            </a:r>
            <a:r>
              <a:rPr lang="ga-IE" sz="1800" i="1" dirty="0" err="1">
                <a:latin typeface="Cambria" panose="02040503050406030204" pitchFamily="18" charset="0"/>
                <a:ea typeface="Cambria" panose="02040503050406030204" pitchFamily="18" charset="0"/>
              </a:rPr>
              <a:t>pursuers</a:t>
            </a:r>
            <a:r>
              <a:rPr lang="ga-IE" sz="18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GB" sz="1800" i="1" dirty="0">
                <a:latin typeface="Cambria" panose="02040503050406030204" pitchFamily="18" charset="0"/>
                <a:ea typeface="Cambria" panose="02040503050406030204" pitchFamily="18" charset="0"/>
              </a:rPr>
              <a:t>that no man can withstand</a:t>
            </a:r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</a:p>
          <a:p>
            <a:pPr marL="0" indent="0">
              <a:buNone/>
            </a:pPr>
            <a:endParaRPr lang="ga-IE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r">
              <a:buNone/>
            </a:pP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~</a:t>
            </a:r>
            <a:r>
              <a:rPr lang="ga-IE" i="1" dirty="0" err="1">
                <a:latin typeface="Cambria" panose="02040503050406030204" pitchFamily="18" charset="0"/>
                <a:ea typeface="Cambria" panose="02040503050406030204" pitchFamily="18" charset="0"/>
              </a:rPr>
              <a:t>Dlighidh</a:t>
            </a: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 file </a:t>
            </a:r>
            <a:r>
              <a:rPr lang="ga-IE" i="1" dirty="0" err="1">
                <a:latin typeface="Cambria" panose="02040503050406030204" pitchFamily="18" charset="0"/>
                <a:ea typeface="Cambria" panose="02040503050406030204" pitchFamily="18" charset="0"/>
              </a:rPr>
              <a:t>fagháil</a:t>
            </a: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 aisig</a:t>
            </a:r>
            <a:b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le Cú Choigcríche Ó Cléirigh, 1546</a:t>
            </a:r>
          </a:p>
        </p:txBody>
      </p:sp>
      <p:pic>
        <p:nvPicPr>
          <p:cNvPr id="8" name="Coinneálaí ionaid inneachair 7" descr="Pictiúr a bhfuil teachtaireacht téacs ann&#10;&#10;Gineadh an tuairisc go huathoibríoch">
            <a:extLst>
              <a:ext uri="{FF2B5EF4-FFF2-40B4-BE49-F238E27FC236}">
                <a16:creationId xmlns:a16="http://schemas.microsoft.com/office/drawing/2014/main" id="{E39D40AE-ECEE-4751-BE53-11B2021A35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8" t="3823" r="5448" b="5432"/>
          <a:stretch/>
        </p:blipFill>
        <p:spPr>
          <a:xfrm>
            <a:off x="7803472" y="22248"/>
            <a:ext cx="4388528" cy="6835752"/>
          </a:xfrm>
          <a:ln>
            <a:solidFill>
              <a:schemeClr val="tx1"/>
            </a:solidFill>
          </a:ln>
        </p:spPr>
      </p:pic>
      <p:sp>
        <p:nvSpPr>
          <p:cNvPr id="6" name="Bosca téacs 5">
            <a:extLst>
              <a:ext uri="{FF2B5EF4-FFF2-40B4-BE49-F238E27FC236}">
                <a16:creationId xmlns:a16="http://schemas.microsoft.com/office/drawing/2014/main" id="{B122478F-0222-427C-ACDE-DE25E5875F3C}"/>
              </a:ext>
            </a:extLst>
          </p:cNvPr>
          <p:cNvSpPr txBox="1"/>
          <p:nvPr/>
        </p:nvSpPr>
        <p:spPr>
          <a:xfrm>
            <a:off x="2438482" y="2447736"/>
            <a:ext cx="3689985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Tóir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fhileadh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i n-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armaibh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aoire, 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adhbhar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guaise a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ngonann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siad, 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tóir is ionchuir ar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fhóir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nGaoidheal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tóir nach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iomchair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aoinfhear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iad.</a:t>
            </a:r>
            <a:endParaRPr lang="ga-IE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Bosca téacs 8">
            <a:extLst>
              <a:ext uri="{FF2B5EF4-FFF2-40B4-BE49-F238E27FC236}">
                <a16:creationId xmlns:a16="http://schemas.microsoft.com/office/drawing/2014/main" id="{DBF7359E-C1D1-48B7-B0BF-CEE5D0DEFE36}"/>
              </a:ext>
            </a:extLst>
          </p:cNvPr>
          <p:cNvSpPr txBox="1"/>
          <p:nvPr/>
        </p:nvSpPr>
        <p:spPr>
          <a:xfrm>
            <a:off x="8719367" y="5912422"/>
            <a:ext cx="3504421" cy="92333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ga-IE" dirty="0"/>
              <a:t>Conradh Chaisleán Shligigh, 1539</a:t>
            </a:r>
          </a:p>
          <a:p>
            <a:r>
              <a:rPr lang="ga-IE" dirty="0"/>
              <a:t>~ Curtha i bhfeidhm trí aoir agus </a:t>
            </a:r>
            <a:br>
              <a:rPr lang="ga-IE" dirty="0"/>
            </a:br>
            <a:r>
              <a:rPr lang="ga-IE" dirty="0"/>
              <a:t>trí choinnealbhá ón eaglais</a:t>
            </a:r>
          </a:p>
        </p:txBody>
      </p:sp>
    </p:spTree>
    <p:extLst>
      <p:ext uri="{BB962C8B-B14F-4D97-AF65-F5344CB8AC3E}">
        <p14:creationId xmlns:p14="http://schemas.microsoft.com/office/powerpoint/2010/main" val="883850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CAEE6D6D-3CF8-4521-AC71-3FE774A50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Deireadh le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ceannasacht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na nGael</a:t>
            </a:r>
          </a:p>
        </p:txBody>
      </p:sp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9C0E1A1D-6B3F-41B9-9CF2-B1AC3387D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599" y="2285999"/>
            <a:ext cx="5219699" cy="4086226"/>
          </a:xfrm>
        </p:spPr>
        <p:txBody>
          <a:bodyPr>
            <a:normAutofit/>
          </a:bodyPr>
          <a:lstStyle/>
          <a:p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Athchoncas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 na dTúdarach sa 16ú haois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Cogadh na Naoi mBliana (1603) agus ansin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400" i="1" dirty="0">
                <a:latin typeface="Cambria" panose="02040503050406030204" pitchFamily="18" charset="0"/>
                <a:ea typeface="Cambria" panose="02040503050406030204" pitchFamily="18" charset="0"/>
              </a:rPr>
              <a:t>Teitheadh na nIarlaí 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(1607)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Lean pátrúnacht na nGael ar an bhfilíocht go dtí ~1650</a:t>
            </a:r>
          </a:p>
        </p:txBody>
      </p:sp>
      <p:pic>
        <p:nvPicPr>
          <p:cNvPr id="13" name="Pictiúr 12" descr="Pictiúr a bhfuil teachtaireacht téacs, grianghraf, duine, grúpa ann&#10;&#10;Gineadh an tuairisc go huathoibríoch">
            <a:extLst>
              <a:ext uri="{FF2B5EF4-FFF2-40B4-BE49-F238E27FC236}">
                <a16:creationId xmlns:a16="http://schemas.microsoft.com/office/drawing/2014/main" id="{87BA55F5-D83C-4820-90BF-001297CAC4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4" t="9692" r="27263" b="30765"/>
          <a:stretch/>
        </p:blipFill>
        <p:spPr>
          <a:xfrm>
            <a:off x="6972300" y="1361609"/>
            <a:ext cx="5219700" cy="3981916"/>
          </a:xfrm>
          <a:prstGeom prst="rect">
            <a:avLst/>
          </a:prstGeom>
        </p:spPr>
      </p:pic>
      <p:sp>
        <p:nvSpPr>
          <p:cNvPr id="14" name="Bosca téacs 13">
            <a:extLst>
              <a:ext uri="{FF2B5EF4-FFF2-40B4-BE49-F238E27FC236}">
                <a16:creationId xmlns:a16="http://schemas.microsoft.com/office/drawing/2014/main" id="{3EEAACEA-8F40-40DD-9278-055FE4DA10EE}"/>
              </a:ext>
            </a:extLst>
          </p:cNvPr>
          <p:cNvSpPr txBox="1"/>
          <p:nvPr/>
        </p:nvSpPr>
        <p:spPr>
          <a:xfrm>
            <a:off x="7060914" y="5343525"/>
            <a:ext cx="511524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Theith Ó Néill, Ó Domhnaill,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tiarnaí eile 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chun na Spáinne le héirí amach eile a eagrú</a:t>
            </a:r>
          </a:p>
          <a:p>
            <a:pPr algn="ctr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Bhí an Spáinn tar éis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Treaty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of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London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(1604) 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a shíniú, agus ní raibh siad ag iarraidh chogadh úr 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leis na Sasanaigh</a:t>
            </a:r>
          </a:p>
        </p:txBody>
      </p:sp>
    </p:spTree>
    <p:extLst>
      <p:ext uri="{BB962C8B-B14F-4D97-AF65-F5344CB8AC3E}">
        <p14:creationId xmlns:p14="http://schemas.microsoft.com/office/powerpoint/2010/main" val="1500271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90461F61-76F7-4A03-A9B4-95CD7611E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Fréamhacha Ceilteacha</a:t>
            </a:r>
          </a:p>
        </p:txBody>
      </p:sp>
      <p:pic>
        <p:nvPicPr>
          <p:cNvPr id="5" name="Coinneálaí ionaid inneachair 4" descr="Pictiúr a bhfuil léarscáil ann&#10;&#10;Gineadh an tuairisc go huathoibríoch">
            <a:extLst>
              <a:ext uri="{FF2B5EF4-FFF2-40B4-BE49-F238E27FC236}">
                <a16:creationId xmlns:a16="http://schemas.microsoft.com/office/drawing/2014/main" id="{69EA0B82-D729-45D1-810B-C10FD08EF2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89" y="1869860"/>
            <a:ext cx="6716035" cy="4686300"/>
          </a:xfrm>
          <a:ln>
            <a:solidFill>
              <a:schemeClr val="tx1"/>
            </a:solidFill>
          </a:ln>
        </p:spPr>
      </p:pic>
      <p:sp>
        <p:nvSpPr>
          <p:cNvPr id="6" name="Bosca téacs 5">
            <a:extLst>
              <a:ext uri="{FF2B5EF4-FFF2-40B4-BE49-F238E27FC236}">
                <a16:creationId xmlns:a16="http://schemas.microsoft.com/office/drawing/2014/main" id="{B99EC4F6-E941-4AC8-811F-78E83415884C}"/>
              </a:ext>
            </a:extLst>
          </p:cNvPr>
          <p:cNvSpPr txBox="1"/>
          <p:nvPr/>
        </p:nvSpPr>
        <p:spPr>
          <a:xfrm>
            <a:off x="7507524" y="2320184"/>
            <a:ext cx="441024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Fréamhacha Ceilteacha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Hallstatt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) (~600BC)</a:t>
            </a:r>
          </a:p>
          <a:p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Borradh na gCeilteach(~275BC)</a:t>
            </a:r>
          </a:p>
          <a:p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Áiteanna ina labhraítear teanga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Cheilteach sa lá atá inniu ann</a:t>
            </a:r>
          </a:p>
        </p:txBody>
      </p:sp>
      <p:sp>
        <p:nvSpPr>
          <p:cNvPr id="7" name="Dronuilleog 6">
            <a:extLst>
              <a:ext uri="{FF2B5EF4-FFF2-40B4-BE49-F238E27FC236}">
                <a16:creationId xmlns:a16="http://schemas.microsoft.com/office/drawing/2014/main" id="{D920A9D8-6C5A-4D7D-A072-46D09526019E}"/>
              </a:ext>
            </a:extLst>
          </p:cNvPr>
          <p:cNvSpPr/>
          <p:nvPr/>
        </p:nvSpPr>
        <p:spPr>
          <a:xfrm>
            <a:off x="7839075" y="2428875"/>
            <a:ext cx="504825" cy="2762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sp>
        <p:nvSpPr>
          <p:cNvPr id="9" name="Dronuilleog 8">
            <a:extLst>
              <a:ext uri="{FF2B5EF4-FFF2-40B4-BE49-F238E27FC236}">
                <a16:creationId xmlns:a16="http://schemas.microsoft.com/office/drawing/2014/main" id="{CA6A9FBE-4E54-4D81-8257-5C2E6B593A11}"/>
              </a:ext>
            </a:extLst>
          </p:cNvPr>
          <p:cNvSpPr/>
          <p:nvPr/>
        </p:nvSpPr>
        <p:spPr>
          <a:xfrm>
            <a:off x="7839075" y="3963008"/>
            <a:ext cx="504825" cy="276225"/>
          </a:xfrm>
          <a:prstGeom prst="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sp>
        <p:nvSpPr>
          <p:cNvPr id="11" name="Dronuilleog 10">
            <a:extLst>
              <a:ext uri="{FF2B5EF4-FFF2-40B4-BE49-F238E27FC236}">
                <a16:creationId xmlns:a16="http://schemas.microsoft.com/office/drawing/2014/main" id="{98440170-8786-40F8-8065-CAF25606E132}"/>
              </a:ext>
            </a:extLst>
          </p:cNvPr>
          <p:cNvSpPr/>
          <p:nvPr/>
        </p:nvSpPr>
        <p:spPr>
          <a:xfrm>
            <a:off x="8482924" y="5034420"/>
            <a:ext cx="504825" cy="276225"/>
          </a:xfrm>
          <a:prstGeom prst="rect">
            <a:avLst/>
          </a:prstGeom>
          <a:solidFill>
            <a:srgbClr val="1A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sp>
        <p:nvSpPr>
          <p:cNvPr id="8" name="Dronuilleog 7">
            <a:extLst>
              <a:ext uri="{FF2B5EF4-FFF2-40B4-BE49-F238E27FC236}">
                <a16:creationId xmlns:a16="http://schemas.microsoft.com/office/drawing/2014/main" id="{3AF7D7BD-25A0-4DE2-90AC-20AA4E0193EF}"/>
              </a:ext>
            </a:extLst>
          </p:cNvPr>
          <p:cNvSpPr/>
          <p:nvPr/>
        </p:nvSpPr>
        <p:spPr>
          <a:xfrm>
            <a:off x="7839075" y="5034421"/>
            <a:ext cx="504825" cy="276225"/>
          </a:xfrm>
          <a:prstGeom prst="rect">
            <a:avLst/>
          </a:prstGeom>
          <a:solidFill>
            <a:srgbClr val="27C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16670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FFEF3431-524A-4A39-A92A-5A40B27C2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Na scríbhinní is luaithe</a:t>
            </a:r>
          </a:p>
        </p:txBody>
      </p:sp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6B499E3C-B3A4-4903-BBD5-D5998F9918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0831" y="2285999"/>
            <a:ext cx="6045693" cy="3581401"/>
          </a:xfrm>
        </p:spPr>
        <p:txBody>
          <a:bodyPr>
            <a:normAutofit fontScale="92500"/>
          </a:bodyPr>
          <a:lstStyle/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Samplaí is luaithe ó ~300AD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Litreacha</a:t>
            </a:r>
            <a:r>
              <a:rPr lang="ga-IE" sz="2400" i="1" dirty="0">
                <a:latin typeface="Cambria" panose="02040503050406030204" pitchFamily="18" charset="0"/>
                <a:ea typeface="Cambria" panose="02040503050406030204" pitchFamily="18" charset="0"/>
              </a:rPr>
              <a:t> Ogham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 ar imill chloch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An aibítir Rómhánach in úsáid ón uair a tháinig an Chríostaíocht go hÉirinn sa 5ú haois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Tréimhse na Luath-Ghaeilge 600AD – 900AD</a:t>
            </a:r>
          </a:p>
        </p:txBody>
      </p:sp>
      <p:pic>
        <p:nvPicPr>
          <p:cNvPr id="6" name="Coinneálaí ionaid inneachair 5" descr="Pictiúr a bhfuil teachtaireacht téacs ann&#10;&#10;Gineadh an tuairisc go huathoibríoch">
            <a:extLst>
              <a:ext uri="{FF2B5EF4-FFF2-40B4-BE49-F238E27FC236}">
                <a16:creationId xmlns:a16="http://schemas.microsoft.com/office/drawing/2014/main" id="{AA1DFB67-5D98-4AFB-B039-DD4FFEB33A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035" y="0"/>
            <a:ext cx="4880966" cy="6858000"/>
          </a:xfrm>
        </p:spPr>
      </p:pic>
    </p:spTree>
    <p:extLst>
      <p:ext uri="{BB962C8B-B14F-4D97-AF65-F5344CB8AC3E}">
        <p14:creationId xmlns:p14="http://schemas.microsoft.com/office/powerpoint/2010/main" val="347808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88484F2D-313F-4C11-A69F-57D415B05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Éire ~1000AD</a:t>
            </a:r>
          </a:p>
        </p:txBody>
      </p:sp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2ED18E64-4B0C-4DDC-B1C0-C7375E9A7F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47565" y="1990725"/>
            <a:ext cx="5810435" cy="4108234"/>
          </a:xfrm>
        </p:spPr>
        <p:txBody>
          <a:bodyPr>
            <a:normAutofit fontScale="92500" lnSpcReduction="10000"/>
          </a:bodyPr>
          <a:lstStyle/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Tréimhse na Meán-Ghaeilge (900 – 1200)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Sochaí agus Cultúr Gaelach faoi bhláth</a:t>
            </a:r>
          </a:p>
          <a:p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Litríochtaí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lvl="1"/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Leabhar Cheanannais</a:t>
            </a:r>
          </a:p>
          <a:p>
            <a:pPr lvl="3"/>
            <a:r>
              <a:rPr lang="ga-IE" sz="2200" dirty="0">
                <a:latin typeface="Cambria" panose="02040503050406030204" pitchFamily="18" charset="0"/>
                <a:ea typeface="Cambria" panose="02040503050406030204" pitchFamily="18" charset="0"/>
              </a:rPr>
              <a:t>4 shoiscéal (sa Laidin)</a:t>
            </a:r>
          </a:p>
          <a:p>
            <a:pPr lvl="1"/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Saltair na Rann</a:t>
            </a:r>
          </a:p>
          <a:p>
            <a:pPr lvl="3"/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162 dán (‘</a:t>
            </a:r>
            <a:r>
              <a:rPr lang="ga-IE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cantos</a:t>
            </a: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’) i </a:t>
            </a:r>
            <a:r>
              <a:rPr lang="ga-IE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meadarachtaí</a:t>
            </a: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dochta</a:t>
            </a: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 ag déanamh cur síos ar stair naofa an domhain</a:t>
            </a:r>
            <a:b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(as Gaeilge)</a:t>
            </a:r>
          </a:p>
        </p:txBody>
      </p:sp>
      <p:pic>
        <p:nvPicPr>
          <p:cNvPr id="6" name="Coinneálaí ionaid inneachair 5" descr="Pictiúr a bhfuil léarscáil ann&#10;&#10;Gineadh an tuairisc go huathoibríoch">
            <a:extLst>
              <a:ext uri="{FF2B5EF4-FFF2-40B4-BE49-F238E27FC236}">
                <a16:creationId xmlns:a16="http://schemas.microsoft.com/office/drawing/2014/main" id="{426610DC-C99B-4589-B50D-DE732BECC4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0"/>
          <a:stretch/>
        </p:blipFill>
        <p:spPr>
          <a:xfrm>
            <a:off x="6797033" y="0"/>
            <a:ext cx="5394968" cy="6872056"/>
          </a:xfrm>
        </p:spPr>
      </p:pic>
    </p:spTree>
    <p:extLst>
      <p:ext uri="{BB962C8B-B14F-4D97-AF65-F5344CB8AC3E}">
        <p14:creationId xmlns:p14="http://schemas.microsoft.com/office/powerpoint/2010/main" val="1877741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BDF1054C-83CA-40D9-995B-BFB0BD03D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355" y="501134"/>
            <a:ext cx="9601200" cy="1485900"/>
          </a:xfrm>
        </p:spPr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Leabhar Cheanannais (9ú haois)</a:t>
            </a:r>
          </a:p>
        </p:txBody>
      </p:sp>
      <p:pic>
        <p:nvPicPr>
          <p:cNvPr id="6" name="Coinneálaí ionaid inneachair 5">
            <a:extLst>
              <a:ext uri="{FF2B5EF4-FFF2-40B4-BE49-F238E27FC236}">
                <a16:creationId xmlns:a16="http://schemas.microsoft.com/office/drawing/2014/main" id="{BDA62DED-5002-4DFA-8621-B40F2C0D482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5724" y="1439848"/>
            <a:ext cx="4054583" cy="54181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Coinneálaí ionaid inneachair 4">
            <a:extLst>
              <a:ext uri="{FF2B5EF4-FFF2-40B4-BE49-F238E27FC236}">
                <a16:creationId xmlns:a16="http://schemas.microsoft.com/office/drawing/2014/main" id="{95D658F3-B2AD-4D4E-AB5F-BE22E9F625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991475" y="1445208"/>
            <a:ext cx="4200525" cy="54066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Bosca téacs 6">
            <a:extLst>
              <a:ext uri="{FF2B5EF4-FFF2-40B4-BE49-F238E27FC236}">
                <a16:creationId xmlns:a16="http://schemas.microsoft.com/office/drawing/2014/main" id="{A5A241E1-BE7A-4CEB-AAD9-A04D45FEDA31}"/>
              </a:ext>
            </a:extLst>
          </p:cNvPr>
          <p:cNvSpPr txBox="1"/>
          <p:nvPr/>
        </p:nvSpPr>
        <p:spPr>
          <a:xfrm>
            <a:off x="4810199" y="2044005"/>
            <a:ext cx="26666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  <a:t>4 shoiscéal</a:t>
            </a:r>
            <a:b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  <a:t>scríofa sa Laidin</a:t>
            </a:r>
            <a:b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  <a:t>&lt;&lt;</a:t>
            </a:r>
          </a:p>
        </p:txBody>
      </p:sp>
      <p:sp>
        <p:nvSpPr>
          <p:cNvPr id="9" name="Bosca téacs 8">
            <a:extLst>
              <a:ext uri="{FF2B5EF4-FFF2-40B4-BE49-F238E27FC236}">
                <a16:creationId xmlns:a16="http://schemas.microsoft.com/office/drawing/2014/main" id="{3F3E9A8E-5CA7-463C-AFE1-5F252DEA05CA}"/>
              </a:ext>
            </a:extLst>
          </p:cNvPr>
          <p:cNvSpPr txBox="1"/>
          <p:nvPr/>
        </p:nvSpPr>
        <p:spPr>
          <a:xfrm>
            <a:off x="5695782" y="4971871"/>
            <a:ext cx="229569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  <a:t>Íomhá d’Eoin </a:t>
            </a:r>
            <a:b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  <a:t>an Soiscéalaí</a:t>
            </a:r>
            <a:b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800" dirty="0">
                <a:latin typeface="Cambria" panose="02040503050406030204" pitchFamily="18" charset="0"/>
                <a:ea typeface="Cambria" panose="02040503050406030204" pitchFamily="18" charset="0"/>
              </a:rPr>
              <a:t>&gt;&gt;</a:t>
            </a:r>
          </a:p>
        </p:txBody>
      </p:sp>
    </p:spTree>
    <p:extLst>
      <p:ext uri="{BB962C8B-B14F-4D97-AF65-F5344CB8AC3E}">
        <p14:creationId xmlns:p14="http://schemas.microsoft.com/office/powerpoint/2010/main" val="207755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807223-DF88-4D6D-970E-08919E5E02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ideal 1">
            <a:extLst>
              <a:ext uri="{FF2B5EF4-FFF2-40B4-BE49-F238E27FC236}">
                <a16:creationId xmlns:a16="http://schemas.microsoft.com/office/drawing/2014/main" id="{3C328760-D911-4DD2-BDFE-42293F50D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Éire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1000-1200 </a:t>
            </a:r>
          </a:p>
        </p:txBody>
      </p:sp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821464AA-A329-4120-A90A-A85143A08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5107" y="2285999"/>
            <a:ext cx="6880194" cy="4256843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Streachailt le </a:t>
            </a:r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hardríocht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 a bhunú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298448" lvl="3" algn="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Brian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Bóramha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0" dirty="0">
                <a:latin typeface="Cambria" panose="02040503050406030204" pitchFamily="18" charset="0"/>
                <a:ea typeface="Cambria" panose="02040503050406030204" pitchFamily="18" charset="0"/>
              </a:rPr>
              <a:t>(†1014)</a:t>
            </a:r>
            <a:r>
              <a:rPr lang="ga-IE" sz="2000" i="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sz="2000" dirty="0">
                <a:latin typeface="Cambria" panose="02040503050406030204" pitchFamily="18" charset="0"/>
                <a:ea typeface="Cambria" panose="02040503050406030204" pitchFamily="18" charset="0"/>
              </a:rPr>
              <a:t>&gt;&gt;</a:t>
            </a:r>
            <a:b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Ionradh na Normannach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1167–71</a:t>
            </a: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Angla-Normannaigh ag teacht isteach sa tír</a:t>
            </a:r>
          </a:p>
          <a:p>
            <a:pPr lvl="1"/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tionchar acu ar gach gné den tsochaí</a:t>
            </a:r>
          </a:p>
          <a:p>
            <a:pPr lvl="2"/>
            <a:r>
              <a:rPr lang="ga-IE" sz="2200" i="1" dirty="0">
                <a:latin typeface="Cambria" panose="02040503050406030204" pitchFamily="18" charset="0"/>
                <a:ea typeface="Cambria" panose="02040503050406030204" pitchFamily="18" charset="0"/>
              </a:rPr>
              <a:t>lena n-áirítear teanga na tíre</a:t>
            </a:r>
            <a:br>
              <a:rPr lang="ga-IE" sz="2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Rinneadh </a:t>
            </a:r>
            <a:r>
              <a:rPr lang="ga-IE" sz="2400" b="1" dirty="0">
                <a:latin typeface="Cambria" panose="02040503050406030204" pitchFamily="18" charset="0"/>
                <a:ea typeface="Cambria" panose="02040503050406030204" pitchFamily="18" charset="0"/>
              </a:rPr>
              <a:t>caighdeánú cuimsitheach 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ar an nGaeilge mar a </a:t>
            </a:r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leagtear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 amach sna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Tráchtais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Ghramadaí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(‘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gramatical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tracts’)</a:t>
            </a: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Tús tréimhse na Nua-Ghaeilge Moiche ~1200</a:t>
            </a:r>
            <a:b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" name="Coinneálaí ionaid inneachair 5" descr="Pictiúr a bhfuil istigh, bord, sean, cáca ann&#10;&#10;Gineadh an tuairisc go huathoibríoch">
            <a:extLst>
              <a:ext uri="{FF2B5EF4-FFF2-40B4-BE49-F238E27FC236}">
                <a16:creationId xmlns:a16="http://schemas.microsoft.com/office/drawing/2014/main" id="{7D068D01-586E-47FB-AF5A-5CD905AA7E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" r="-3" b="-3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301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7FDB1800-5FA4-441D-A313-26BFD8CEC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sz="3600" dirty="0">
                <a:latin typeface="Cambria" panose="02040503050406030204" pitchFamily="18" charset="0"/>
                <a:ea typeface="Cambria" panose="02040503050406030204" pitchFamily="18" charset="0"/>
              </a:rPr>
              <a:t>Éire le linn tréimhse na </a:t>
            </a:r>
            <a:br>
              <a:rPr lang="ga-IE" sz="36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3600" dirty="0">
                <a:latin typeface="Cambria" panose="02040503050406030204" pitchFamily="18" charset="0"/>
                <a:ea typeface="Cambria" panose="02040503050406030204" pitchFamily="18" charset="0"/>
              </a:rPr>
              <a:t>Nua-Ghaeilge Moiche</a:t>
            </a:r>
          </a:p>
        </p:txBody>
      </p:sp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4432EBB0-4B88-498C-893F-61D7199850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47565" y="2285999"/>
            <a:ext cx="5832629" cy="3581401"/>
          </a:xfrm>
        </p:spPr>
        <p:txBody>
          <a:bodyPr>
            <a:normAutofit/>
          </a:bodyPr>
          <a:lstStyle/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Tiarnais feodacha faoi anáil na 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nAngla-Normannach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Teanga agus cultúr na nGael fós faoi bhláth taobh </a:t>
            </a:r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lastigh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 den </a:t>
            </a:r>
            <a:r>
              <a:rPr lang="ga-IE" sz="2400" b="1" dirty="0">
                <a:latin typeface="Cambria" panose="02040503050406030204" pitchFamily="18" charset="0"/>
                <a:ea typeface="Cambria" panose="02040503050406030204" pitchFamily="18" charset="0"/>
              </a:rPr>
              <a:t>Pháil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Thug uaisle na nGael pátrúnacht mhór</a:t>
            </a:r>
            <a:b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do na </a:t>
            </a:r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healaíona</a:t>
            </a:r>
            <a:r>
              <a:rPr lang="ga-IE" sz="2400" dirty="0">
                <a:latin typeface="Cambria" panose="02040503050406030204" pitchFamily="18" charset="0"/>
                <a:ea typeface="Cambria" panose="02040503050406030204" pitchFamily="18" charset="0"/>
              </a:rPr>
              <a:t> – don fhilíocht go </a:t>
            </a:r>
            <a:r>
              <a:rPr lang="ga-IE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háirid</a:t>
            </a:r>
            <a:endParaRPr lang="ga-IE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Coinneálaí ionaid inneachair 5" descr="Pictiúr a bhfuil léarscáil ann&#10;&#10;Gineadh an tuairisc go huathoibríoch">
            <a:extLst>
              <a:ext uri="{FF2B5EF4-FFF2-40B4-BE49-F238E27FC236}">
                <a16:creationId xmlns:a16="http://schemas.microsoft.com/office/drawing/2014/main" id="{D527BBE1-0166-4549-A9DD-D706AD5ABF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</p:spPr>
      </p:pic>
      <p:sp>
        <p:nvSpPr>
          <p:cNvPr id="7" name="Ubhchruth 6">
            <a:extLst>
              <a:ext uri="{FF2B5EF4-FFF2-40B4-BE49-F238E27FC236}">
                <a16:creationId xmlns:a16="http://schemas.microsoft.com/office/drawing/2014/main" id="{9FD7290A-3C16-4D28-9103-2D1AE231E2C2}"/>
              </a:ext>
            </a:extLst>
          </p:cNvPr>
          <p:cNvSpPr/>
          <p:nvPr/>
        </p:nvSpPr>
        <p:spPr>
          <a:xfrm>
            <a:off x="10665040" y="2312633"/>
            <a:ext cx="958789" cy="148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cxnSp>
        <p:nvCxnSpPr>
          <p:cNvPr id="9" name="Nascóir saighde dírí 8">
            <a:extLst>
              <a:ext uri="{FF2B5EF4-FFF2-40B4-BE49-F238E27FC236}">
                <a16:creationId xmlns:a16="http://schemas.microsoft.com/office/drawing/2014/main" id="{ABEE2790-F6C4-4756-9081-4C09279FC840}"/>
              </a:ext>
            </a:extLst>
          </p:cNvPr>
          <p:cNvCxnSpPr>
            <a:cxnSpLocks/>
          </p:cNvCxnSpPr>
          <p:nvPr/>
        </p:nvCxnSpPr>
        <p:spPr>
          <a:xfrm flipV="1">
            <a:off x="5761608" y="3240350"/>
            <a:ext cx="4847208" cy="7901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50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6AC0A6AF-0273-4F00-954D-321C2E5C35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67665" y="665018"/>
            <a:ext cx="10937289" cy="5781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ga-IE" sz="3200" dirty="0">
                <a:latin typeface="Cambria" panose="02040503050406030204" pitchFamily="18" charset="0"/>
                <a:ea typeface="Cambria" panose="02040503050406030204" pitchFamily="18" charset="0"/>
              </a:rPr>
              <a:t>Cultúr agus teanga na nAngla-Normannach ag laghdú </a:t>
            </a:r>
            <a:br>
              <a:rPr lang="ga-IE" sz="3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ga-IE" sz="3200" dirty="0">
                <a:latin typeface="Cambria" panose="02040503050406030204" pitchFamily="18" charset="0"/>
                <a:ea typeface="Cambria" panose="02040503050406030204" pitchFamily="18" charset="0"/>
              </a:rPr>
              <a:t>(1300-1600) </a:t>
            </a:r>
            <a:endParaRPr lang="ga-IE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ga-IE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Tugadh isteach </a:t>
            </a: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Reachtanna Chill Chainnigh 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sa bhliain1366 </a:t>
            </a:r>
          </a:p>
          <a:p>
            <a:pPr lvl="1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iarracht chun cultúr agus teanga na Sasanach a bhrú chun tosaigh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ga-IE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ga-IE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Theip ar na reachtanna smacht a chur ar chultúr agus ar theanga na nGael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Gearán de chuid an Tiarna-Seansailéara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Gerrarde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faoi na Sasanaigh in Éirinn: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en-GB" dirty="0">
                <a:latin typeface="Times New Roman,Verdana,Arial,Helvetica"/>
              </a:rPr>
            </a:br>
            <a:br>
              <a:rPr lang="en-GB" dirty="0">
                <a:latin typeface="Times New Roman,Verdana,Arial,Helvetica"/>
              </a:rPr>
            </a:br>
            <a:br>
              <a:rPr lang="ga-IE" dirty="0">
                <a:latin typeface="Times New Roman,Verdana,Arial,Helvetica"/>
              </a:rPr>
            </a:br>
            <a:endParaRPr lang="ga-IE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Bosca téacs 4">
            <a:extLst>
              <a:ext uri="{FF2B5EF4-FFF2-40B4-BE49-F238E27FC236}">
                <a16:creationId xmlns:a16="http://schemas.microsoft.com/office/drawing/2014/main" id="{8284B08C-681D-4BAB-98DE-DD761B432DFD}"/>
              </a:ext>
            </a:extLst>
          </p:cNvPr>
          <p:cNvSpPr txBox="1"/>
          <p:nvPr/>
        </p:nvSpPr>
        <p:spPr>
          <a:xfrm>
            <a:off x="3119246" y="5269652"/>
            <a:ext cx="5953507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'...all English, and the most part with delight, even in Dublin, speak Irish</a:t>
            </a: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and greatly are spotted in manners, habit, and conditions with Irish stains.</a:t>
            </a: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..’ 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(1578)</a:t>
            </a:r>
            <a:endParaRPr lang="ga-IE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Bosca téacs 5">
            <a:extLst>
              <a:ext uri="{FF2B5EF4-FFF2-40B4-BE49-F238E27FC236}">
                <a16:creationId xmlns:a16="http://schemas.microsoft.com/office/drawing/2014/main" id="{CBA6F4C8-B048-4DDD-BB63-AD790AC42FD8}"/>
              </a:ext>
            </a:extLst>
          </p:cNvPr>
          <p:cNvSpPr txBox="1"/>
          <p:nvPr/>
        </p:nvSpPr>
        <p:spPr>
          <a:xfrm>
            <a:off x="2517243" y="2796792"/>
            <a:ext cx="7838132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“...</a:t>
            </a:r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now many English of the said land,</a:t>
            </a:r>
            <a:r>
              <a:rPr lang="en-GB" b="1" i="1" dirty="0">
                <a:latin typeface="Cambria" panose="02040503050406030204" pitchFamily="18" charset="0"/>
                <a:ea typeface="Cambria" panose="02040503050406030204" pitchFamily="18" charset="0"/>
              </a:rPr>
              <a:t> forsaking the English language</a:t>
            </a:r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, manners, mode of riding, laws and usages, live and govern themselves according to the manners, fashion, and </a:t>
            </a:r>
            <a:r>
              <a:rPr lang="en-GB" b="1" i="1" dirty="0">
                <a:latin typeface="Cambria" panose="02040503050406030204" pitchFamily="18" charset="0"/>
                <a:ea typeface="Cambria" panose="02040503050406030204" pitchFamily="18" charset="0"/>
              </a:rPr>
              <a:t>language of the Irish </a:t>
            </a:r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enemies</a:t>
            </a:r>
            <a:r>
              <a:rPr lang="ga-IE" i="1" dirty="0">
                <a:latin typeface="Cambria" panose="02040503050406030204" pitchFamily="18" charset="0"/>
                <a:ea typeface="Cambria" panose="02040503050406030204" pitchFamily="18" charset="0"/>
              </a:rPr>
              <a:t>...” 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(1366)</a:t>
            </a:r>
            <a:endParaRPr lang="ga-IE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725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6DBCDDDC-C9E3-4894-A946-110824BD2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Filíocht Chúirte sa tsochaí</a:t>
            </a:r>
          </a:p>
        </p:txBody>
      </p:sp>
      <p:sp>
        <p:nvSpPr>
          <p:cNvPr id="3" name="Coinneálaí ionaid inneachair 2">
            <a:extLst>
              <a:ext uri="{FF2B5EF4-FFF2-40B4-BE49-F238E27FC236}">
                <a16:creationId xmlns:a16="http://schemas.microsoft.com/office/drawing/2014/main" id="{8EC87DDC-DC0A-415F-BB2F-9F200F25B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1713390"/>
            <a:ext cx="10053961" cy="4589756"/>
          </a:xfrm>
        </p:spPr>
        <p:txBody>
          <a:bodyPr>
            <a:normAutofit lnSpcReduction="10000"/>
          </a:bodyPr>
          <a:lstStyle/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File gairmiúil ag beagnach gach tiarnas</a:t>
            </a:r>
          </a:p>
          <a:p>
            <a:pPr lvl="1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gairm oidhreachtúil ab ea é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Chuirfeadh</a:t>
            </a:r>
            <a:r>
              <a:rPr lang="ga-IE" b="1" dirty="0">
                <a:latin typeface="Cambria" panose="02040503050406030204" pitchFamily="18" charset="0"/>
                <a:ea typeface="Cambria" panose="02040503050406030204" pitchFamily="18" charset="0"/>
              </a:rPr>
              <a:t> dánta molta 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stádas an tiarna chun tosaigh sa tsochaí</a:t>
            </a:r>
          </a:p>
          <a:p>
            <a:pPr lvl="1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ag daingniú a éileamh ar a chearta agus ar a thalamh</a:t>
            </a:r>
          </a:p>
          <a:p>
            <a:pPr lvl="1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ag maíomh as a bhuanna agus as a thréithe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ríúla</a:t>
            </a:r>
            <a:b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ga-IE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Baineadh úsáid as </a:t>
            </a:r>
            <a:r>
              <a:rPr lang="ga-IE" b="1" dirty="0">
                <a:latin typeface="Cambria" panose="02040503050406030204" pitchFamily="18" charset="0"/>
                <a:ea typeface="Cambria" panose="02040503050406030204" pitchFamily="18" charset="0"/>
              </a:rPr>
              <a:t>dánta aoire 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sa chóras dlí (m.sh i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gconartha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, i gcomhaontaithe)</a:t>
            </a:r>
          </a:p>
          <a:p>
            <a:pPr lvl="1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onóir an rud is tábhachtaí – mhillfeadh dánta aoire clú tiarna</a:t>
            </a:r>
          </a:p>
          <a:p>
            <a:pPr lvl="3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bhí ‘náire’ ceaptha le bheith ar aonleibhéal le goin choirp</a:t>
            </a:r>
          </a:p>
          <a:p>
            <a:pPr lvl="1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ní fhéadfadh tiarna a ghlacfadh le </a:t>
            </a:r>
            <a:r>
              <a:rPr lang="ga-IE" dirty="0" err="1">
                <a:latin typeface="Cambria" panose="02040503050406030204" pitchFamily="18" charset="0"/>
                <a:ea typeface="Cambria" panose="02040503050406030204" pitchFamily="18" charset="0"/>
              </a:rPr>
              <a:t>haoir</a:t>
            </a:r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 fanacht i gcumhacht i bhfad</a:t>
            </a:r>
          </a:p>
          <a:p>
            <a:pPr lvl="1"/>
            <a:r>
              <a:rPr lang="ga-IE" dirty="0">
                <a:latin typeface="Cambria" panose="02040503050406030204" pitchFamily="18" charset="0"/>
                <a:ea typeface="Cambria" panose="02040503050406030204" pitchFamily="18" charset="0"/>
              </a:rPr>
              <a:t>uaireanta bheadh na fili ag baint mí-úsáide as an aoir chun duaiseanna/garanna a fháil ón tiarna</a:t>
            </a:r>
          </a:p>
        </p:txBody>
      </p:sp>
      <p:pic>
        <p:nvPicPr>
          <p:cNvPr id="7" name="Pictiúr 6" descr="Pictiúr a bhfuil teachtaireacht téacs ann&#10;&#10;Gineadh an tuairisc go huathoibríoch">
            <a:extLst>
              <a:ext uri="{FF2B5EF4-FFF2-40B4-BE49-F238E27FC236}">
                <a16:creationId xmlns:a16="http://schemas.microsoft.com/office/drawing/2014/main" id="{6F68D8D1-120F-4EAB-9A99-D7286991B6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1" t="41672" r="27366" b="16805"/>
          <a:stretch/>
        </p:blipFill>
        <p:spPr>
          <a:xfrm>
            <a:off x="8427383" y="-1686758"/>
            <a:ext cx="4786033" cy="491698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840934952"/>
      </p:ext>
    </p:extLst>
  </p:cSld>
  <p:clrMapOvr>
    <a:masterClrMapping/>
  </p:clrMapOvr>
</p:sld>
</file>

<file path=ppt/theme/theme1.xml><?xml version="1.0" encoding="utf-8"?>
<a:theme xmlns:a="http://schemas.openxmlformats.org/drawingml/2006/main" name="Bearradh">
  <a:themeElements>
    <a:clrScheme name="Bearradh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Bearradh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earradh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805</Words>
  <Application>Microsoft Office PowerPoint</Application>
  <PresentationFormat>Scáileán leathan</PresentationFormat>
  <Paragraphs>85</Paragraphs>
  <Slides>12</Slides>
  <Notes>0</Notes>
  <HiddenSlides>0</HiddenSlides>
  <MMClips>0</MMClips>
  <ScaleCrop>false</ScaleCrop>
  <HeadingPairs>
    <vt:vector size="6" baseType="variant">
      <vt:variant>
        <vt:lpstr>Clófhoirne a úsáideadh</vt:lpstr>
      </vt:variant>
      <vt:variant>
        <vt:i4>3</vt:i4>
      </vt:variant>
      <vt:variant>
        <vt:lpstr>Téama</vt:lpstr>
      </vt:variant>
      <vt:variant>
        <vt:i4>1</vt:i4>
      </vt:variant>
      <vt:variant>
        <vt:lpstr>Teidil sleamhnáin</vt:lpstr>
      </vt:variant>
      <vt:variant>
        <vt:i4>12</vt:i4>
      </vt:variant>
    </vt:vector>
  </HeadingPairs>
  <TitlesOfParts>
    <vt:vector size="16" baseType="lpstr">
      <vt:lpstr>Cambria</vt:lpstr>
      <vt:lpstr>Franklin Gothic Book</vt:lpstr>
      <vt:lpstr>Times New Roman,Verdana,Arial,Helvetica</vt:lpstr>
      <vt:lpstr>Bearradh</vt:lpstr>
      <vt:lpstr>Stair na Gaeilge</vt:lpstr>
      <vt:lpstr>Fréamhacha Ceilteacha</vt:lpstr>
      <vt:lpstr>Na scríbhinní is luaithe</vt:lpstr>
      <vt:lpstr>Éire ~1000AD</vt:lpstr>
      <vt:lpstr>Leabhar Cheanannais (9ú haois)</vt:lpstr>
      <vt:lpstr>Éire 1000-1200 </vt:lpstr>
      <vt:lpstr>Éire le linn tréimhse na  Nua-Ghaeilge Moiche</vt:lpstr>
      <vt:lpstr>Láithreoireacht PowerPoint</vt:lpstr>
      <vt:lpstr>Filíocht Chúirte sa tsochaí</vt:lpstr>
      <vt:lpstr>Filíocht chúirte ~ Moladh</vt:lpstr>
      <vt:lpstr>Filíocht chúirte  ~ aoir</vt:lpstr>
      <vt:lpstr>Deireadh le ceannasacht na nGael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the Irish Language</dc:title>
  <dc:creator>Philip McGill</dc:creator>
  <cp:lastModifiedBy>Philip Mac A' Ghoill</cp:lastModifiedBy>
  <cp:revision>25</cp:revision>
  <dcterms:created xsi:type="dcterms:W3CDTF">2020-10-02T17:24:59Z</dcterms:created>
  <dcterms:modified xsi:type="dcterms:W3CDTF">2021-10-28T10:19:52Z</dcterms:modified>
</cp:coreProperties>
</file>